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1"/>
  </p:notesMasterIdLst>
  <p:sldIdLst>
    <p:sldId id="269" r:id="rId5"/>
    <p:sldId id="257" r:id="rId6"/>
    <p:sldId id="258" r:id="rId7"/>
    <p:sldId id="270" r:id="rId8"/>
    <p:sldId id="261" r:id="rId9"/>
    <p:sldId id="262" r:id="rId10"/>
    <p:sldId id="271" r:id="rId11"/>
    <p:sldId id="260" r:id="rId12"/>
    <p:sldId id="263" r:id="rId13"/>
    <p:sldId id="264" r:id="rId14"/>
    <p:sldId id="265" r:id="rId15"/>
    <p:sldId id="266" r:id="rId16"/>
    <p:sldId id="272" r:id="rId17"/>
    <p:sldId id="273" r:id="rId18"/>
    <p:sldId id="275"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70ED90-A0A0-47AC-6C70-4729358F5745}" name="Ong Xin Yi Jenna" initials="OXYJ" userId="Ong Xin Yi Jenn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DBD3"/>
    <a:srgbClr val="FFF2DA"/>
    <a:srgbClr val="FFE6D4"/>
    <a:srgbClr val="FFC000"/>
    <a:srgbClr val="E68D50"/>
    <a:srgbClr val="AB5855"/>
    <a:srgbClr val="CC6600"/>
    <a:srgbClr val="F5E5BD"/>
    <a:srgbClr val="E8DEDE"/>
    <a:srgbClr val="E8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F67D6-266B-DD06-DC06-539B0D3544FC}" v="25" dt="2022-02-05T11:02:38.730"/>
    <p1510:client id="{1D5AF032-059F-40BE-90A6-8387A8FA15C4}" v="1708" dt="2022-02-05T09:59:56.268"/>
    <p1510:client id="{4E74C02B-A4EA-ADDE-0FB3-C1E3B7430D23}" v="54" dt="2022-02-05T04:41:05.165"/>
    <p1510:client id="{4F92533B-201C-4330-93C6-2E383B6EBA7D}" v="7684" dt="2022-02-04T18:53:24.384"/>
    <p1510:client id="{5083D2E7-2C5F-7790-8B6C-71AC88317F2F}" v="1181" dt="2022-02-05T11:10:29.229"/>
    <p1510:client id="{757FF93C-AB24-A1AA-7350-CE8FCA5E2F6C}" v="49" dt="2022-02-05T14:52:13.349"/>
    <p1510:client id="{7C77951F-1C26-5D97-96C0-AE53A8BBC7C3}" v="465" dt="2022-02-05T15:35:25.585"/>
    <p1510:client id="{884A4EF0-8013-457D-9309-A48237E0CEE4}" v="512" dt="2022-02-05T08:33:52.535"/>
    <p1510:client id="{AB0BF117-D379-4A66-8D4E-FD48124C218B}" v="7" dt="2022-02-05T14:00:43.812"/>
    <p1510:client id="{ADE4A45A-A2D4-4CF7-842E-32C11F0F7280}" v="3" dt="2023-11-11T10:35:19.376"/>
    <p1510:client id="{BE95745A-4132-6C7B-FF5C-59BAA1F80A14}" v="29" dt="2022-02-05T09:16:12.047"/>
    <p1510:client id="{D0DE731A-15D9-4D19-BE86-14979385BB7F}" v="3358" dt="2022-02-05T15:26:09.703"/>
    <p1510:client id="{E80778EA-7192-814D-926E-D6912598CA29}" v="10624" dt="2022-02-05T15:19:39.082"/>
    <p1510:client id="{F6303583-0517-99AE-6128-323F49305CC1}" v="2" dt="2022-02-05T09:22:34.875"/>
    <p1510:client id="{F9E3BBA5-C53C-2B23-CA80-7E0A5E968671}" v="15" dt="2022-02-05T11:17:22.274"/>
    <p1510:client id="{FC571445-D55F-42FD-977F-3322FD399153}" v="5619" dt="2022-02-04T16:22:26.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0503319155822"/>
          <c:y val="7.1823412674156567E-2"/>
          <c:w val="0.76489537655302187"/>
          <c:h val="0.50304302823587899"/>
        </c:manualLayout>
      </c:layout>
      <c:barChart>
        <c:barDir val="col"/>
        <c:grouping val="stacked"/>
        <c:varyColors val="0"/>
        <c:ser>
          <c:idx val="0"/>
          <c:order val="0"/>
          <c:tx>
            <c:strRef>
              <c:f>Sheet1!$B$1</c:f>
              <c:strCache>
                <c:ptCount val="1"/>
                <c:pt idx="0">
                  <c:v>China Smartphone Revenue (CNY bn)</c:v>
                </c:pt>
              </c:strCache>
            </c:strRef>
          </c:tx>
          <c:spPr>
            <a:solidFill>
              <a:schemeClr val="accent4"/>
            </a:solidFill>
            <a:ln>
              <a:solidFill>
                <a:schemeClr val="accent4"/>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General</c:formatCode>
                <c:ptCount val="5"/>
                <c:pt idx="0">
                  <c:v>59.28</c:v>
                </c:pt>
                <c:pt idx="1">
                  <c:v>82.543000000000006</c:v>
                </c:pt>
                <c:pt idx="2">
                  <c:v>104.94499999999999</c:v>
                </c:pt>
                <c:pt idx="3">
                  <c:v>114.60899999999999</c:v>
                </c:pt>
                <c:pt idx="4">
                  <c:v>123.48399999999999</c:v>
                </c:pt>
              </c:numCache>
            </c:numRef>
          </c:val>
          <c:extLst>
            <c:ext xmlns:c16="http://schemas.microsoft.com/office/drawing/2014/chart" uri="{C3380CC4-5D6E-409C-BE32-E72D297353CC}">
              <c16:uniqueId val="{00000000-1E54-4C00-8A46-464A7667AD7F}"/>
            </c:ext>
          </c:extLst>
        </c:ser>
        <c:dLbls>
          <c:showLegendKey val="0"/>
          <c:showVal val="0"/>
          <c:showCatName val="0"/>
          <c:showSerName val="0"/>
          <c:showPercent val="0"/>
          <c:showBubbleSize val="0"/>
        </c:dLbls>
        <c:gapWidth val="150"/>
        <c:overlap val="100"/>
        <c:axId val="960623743"/>
        <c:axId val="960622079"/>
      </c:barChart>
      <c:lineChart>
        <c:grouping val="standard"/>
        <c:varyColors val="0"/>
        <c:ser>
          <c:idx val="1"/>
          <c:order val="1"/>
          <c:tx>
            <c:strRef>
              <c:f>Sheet1!$C$1</c:f>
              <c:strCache>
                <c:ptCount val="1"/>
                <c:pt idx="0">
                  <c:v>Revenue Growth Rate (%)</c:v>
                </c:pt>
              </c:strCache>
            </c:strRef>
          </c:tx>
          <c:spPr>
            <a:ln w="28575" cap="rnd">
              <a:solidFill>
                <a:schemeClr val="tx2">
                  <a:lumMod val="20000"/>
                  <a:lumOff val="80000"/>
                </a:schemeClr>
              </a:solidFill>
              <a:round/>
            </a:ln>
            <a:effectLst/>
          </c:spPr>
          <c:marker>
            <c:symbol val="none"/>
          </c:marker>
          <c:cat>
            <c:numRef>
              <c:f>Sheet1!$A$2:$A$6</c:f>
              <c:numCache>
                <c:formatCode>General</c:formatCode>
                <c:ptCount val="5"/>
                <c:pt idx="0">
                  <c:v>2016</c:v>
                </c:pt>
                <c:pt idx="1">
                  <c:v>2017</c:v>
                </c:pt>
                <c:pt idx="2">
                  <c:v>2018</c:v>
                </c:pt>
                <c:pt idx="3">
                  <c:v>2019</c:v>
                </c:pt>
                <c:pt idx="4">
                  <c:v>2020</c:v>
                </c:pt>
              </c:numCache>
            </c:numRef>
          </c:cat>
          <c:val>
            <c:numRef>
              <c:f>Sheet1!$C$2:$C$6</c:f>
              <c:numCache>
                <c:formatCode>General</c:formatCode>
                <c:ptCount val="5"/>
                <c:pt idx="1">
                  <c:v>0.39242577597840755</c:v>
                </c:pt>
                <c:pt idx="2">
                  <c:v>0.27139793804441315</c:v>
                </c:pt>
                <c:pt idx="3">
                  <c:v>9.2086330935251759E-2</c:v>
                </c:pt>
                <c:pt idx="4">
                  <c:v>7.7437199521852573E-2</c:v>
                </c:pt>
              </c:numCache>
            </c:numRef>
          </c:val>
          <c:smooth val="0"/>
          <c:extLst>
            <c:ext xmlns:c16="http://schemas.microsoft.com/office/drawing/2014/chart" uri="{C3380CC4-5D6E-409C-BE32-E72D297353CC}">
              <c16:uniqueId val="{00000001-1E54-4C00-8A46-464A7667AD7F}"/>
            </c:ext>
          </c:extLst>
        </c:ser>
        <c:dLbls>
          <c:showLegendKey val="0"/>
          <c:showVal val="0"/>
          <c:showCatName val="0"/>
          <c:showSerName val="0"/>
          <c:showPercent val="0"/>
          <c:showBubbleSize val="0"/>
        </c:dLbls>
        <c:marker val="1"/>
        <c:smooth val="0"/>
        <c:axId val="1684598832"/>
        <c:axId val="1508162672"/>
      </c:lineChart>
      <c:catAx>
        <c:axId val="96062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960622079"/>
        <c:crosses val="autoZero"/>
        <c:auto val="1"/>
        <c:lblAlgn val="ctr"/>
        <c:lblOffset val="100"/>
        <c:noMultiLvlLbl val="0"/>
      </c:catAx>
      <c:valAx>
        <c:axId val="960622079"/>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960623743"/>
        <c:crosses val="autoZero"/>
        <c:crossBetween val="between"/>
      </c:valAx>
      <c:valAx>
        <c:axId val="15081626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684598832"/>
        <c:crosses val="max"/>
        <c:crossBetween val="between"/>
      </c:valAx>
      <c:catAx>
        <c:axId val="1684598832"/>
        <c:scaling>
          <c:orientation val="minMax"/>
        </c:scaling>
        <c:delete val="1"/>
        <c:axPos val="b"/>
        <c:numFmt formatCode="General" sourceLinked="1"/>
        <c:majorTickMark val="out"/>
        <c:minorTickMark val="none"/>
        <c:tickLblPos val="nextTo"/>
        <c:crossAx val="15081626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3"/>
          <c:tx>
            <c:strRef>
              <c:f>Sheet1!$E$1</c:f>
              <c:strCache>
                <c:ptCount val="1"/>
                <c:pt idx="0">
                  <c:v>COGS As A % Of Revenue</c:v>
                </c:pt>
              </c:strCache>
            </c:strRef>
          </c:tx>
          <c:spPr>
            <a:solidFill>
              <a:schemeClr val="accent2">
                <a:lumMod val="40000"/>
                <a:lumOff val="60000"/>
              </a:schemeClr>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Sheet1!$E$2:$E$10</c:f>
              <c:numCache>
                <c:formatCode>0%</c:formatCode>
                <c:ptCount val="9"/>
                <c:pt idx="0">
                  <c:v>0.83</c:v>
                </c:pt>
                <c:pt idx="1">
                  <c:v>0.82</c:v>
                </c:pt>
                <c:pt idx="2">
                  <c:v>0.81</c:v>
                </c:pt>
                <c:pt idx="3">
                  <c:v>0.8</c:v>
                </c:pt>
                <c:pt idx="4">
                  <c:v>0.79</c:v>
                </c:pt>
                <c:pt idx="5">
                  <c:v>0.78</c:v>
                </c:pt>
                <c:pt idx="6">
                  <c:v>0.77</c:v>
                </c:pt>
                <c:pt idx="7">
                  <c:v>0.76</c:v>
                </c:pt>
                <c:pt idx="8">
                  <c:v>0.75</c:v>
                </c:pt>
              </c:numCache>
            </c:numRef>
          </c:val>
          <c:extLst>
            <c:ext xmlns:c16="http://schemas.microsoft.com/office/drawing/2014/chart" uri="{C3380CC4-5D6E-409C-BE32-E72D297353CC}">
              <c16:uniqueId val="{00000006-75B4-C04A-A80B-22EC28EDEEEC}"/>
            </c:ext>
          </c:extLst>
        </c:ser>
        <c:dLbls>
          <c:showLegendKey val="0"/>
          <c:showVal val="0"/>
          <c:showCatName val="0"/>
          <c:showSerName val="0"/>
          <c:showPercent val="0"/>
          <c:showBubbleSize val="0"/>
        </c:dLbls>
        <c:gapWidth val="150"/>
        <c:axId val="588724608"/>
        <c:axId val="588612400"/>
      </c:barChart>
      <c:lineChart>
        <c:grouping val="standard"/>
        <c:varyColors val="0"/>
        <c:ser>
          <c:idx val="0"/>
          <c:order val="0"/>
          <c:tx>
            <c:strRef>
              <c:f>Sheet1!$B$1</c:f>
              <c:strCache>
                <c:ptCount val="1"/>
                <c:pt idx="0">
                  <c:v>Selling &amp; Marketing</c:v>
                </c:pt>
              </c:strCache>
            </c:strRef>
          </c:tx>
          <c:spPr>
            <a:ln w="28575" cap="rnd">
              <a:solidFill>
                <a:schemeClr val="accent1"/>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Sheet1!$B$2:$B$10</c:f>
              <c:numCache>
                <c:formatCode>0</c:formatCode>
                <c:ptCount val="9"/>
                <c:pt idx="0">
                  <c:v>29085.302994040001</c:v>
                </c:pt>
                <c:pt idx="1">
                  <c:v>34577.908509175199</c:v>
                </c:pt>
                <c:pt idx="2">
                  <c:v>41219.078488903077</c:v>
                </c:pt>
                <c:pt idx="3">
                  <c:v>49202.533881664509</c:v>
                </c:pt>
                <c:pt idx="4">
                  <c:v>56140.438390447351</c:v>
                </c:pt>
                <c:pt idx="5">
                  <c:v>60564.065510843444</c:v>
                </c:pt>
                <c:pt idx="6">
                  <c:v>64477.949552480997</c:v>
                </c:pt>
                <c:pt idx="7">
                  <c:v>67962.184306354364</c:v>
                </c:pt>
                <c:pt idx="8">
                  <c:v>70516.451616742241</c:v>
                </c:pt>
              </c:numCache>
            </c:numRef>
          </c:val>
          <c:smooth val="0"/>
          <c:extLst>
            <c:ext xmlns:c16="http://schemas.microsoft.com/office/drawing/2014/chart" uri="{C3380CC4-5D6E-409C-BE32-E72D297353CC}">
              <c16:uniqueId val="{00000001-75B4-C04A-A80B-22EC28EDEEEC}"/>
            </c:ext>
          </c:extLst>
        </c:ser>
        <c:ser>
          <c:idx val="1"/>
          <c:order val="1"/>
          <c:tx>
            <c:strRef>
              <c:f>Sheet1!$C$1</c:f>
              <c:strCache>
                <c:ptCount val="1"/>
                <c:pt idx="0">
                  <c:v>Admin</c:v>
                </c:pt>
              </c:strCache>
            </c:strRef>
          </c:tx>
          <c:spPr>
            <a:ln w="28575" cap="rnd">
              <a:solidFill>
                <a:schemeClr val="accent2"/>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Sheet1!$C$2:$C$10</c:f>
              <c:numCache>
                <c:formatCode>0</c:formatCode>
                <c:ptCount val="9"/>
                <c:pt idx="0">
                  <c:v>5186.9494793171834</c:v>
                </c:pt>
                <c:pt idx="1">
                  <c:v>5823.8953531560201</c:v>
                </c:pt>
                <c:pt idx="2">
                  <c:v>6577.0633399243379</c:v>
                </c:pt>
                <c:pt idx="3">
                  <c:v>7458.3853886015877</c:v>
                </c:pt>
                <c:pt idx="4">
                  <c:v>8510.0703636126455</c:v>
                </c:pt>
                <c:pt idx="5">
                  <c:v>9663.8185420710706</c:v>
                </c:pt>
                <c:pt idx="6">
                  <c:v>10859.905846534373</c:v>
                </c:pt>
                <c:pt idx="7">
                  <c:v>12120.087474190623</c:v>
                </c:pt>
                <c:pt idx="8">
                  <c:v>13361.579955903806</c:v>
                </c:pt>
              </c:numCache>
            </c:numRef>
          </c:val>
          <c:smooth val="0"/>
          <c:extLst>
            <c:ext xmlns:c16="http://schemas.microsoft.com/office/drawing/2014/chart" uri="{C3380CC4-5D6E-409C-BE32-E72D297353CC}">
              <c16:uniqueId val="{00000003-75B4-C04A-A80B-22EC28EDEEEC}"/>
            </c:ext>
          </c:extLst>
        </c:ser>
        <c:ser>
          <c:idx val="2"/>
          <c:order val="2"/>
          <c:tx>
            <c:strRef>
              <c:f>Sheet1!$D$1</c:f>
              <c:strCache>
                <c:ptCount val="1"/>
                <c:pt idx="0">
                  <c:v>R&amp;D</c:v>
                </c:pt>
              </c:strCache>
            </c:strRef>
          </c:tx>
          <c:spPr>
            <a:ln w="28575" cap="rnd">
              <a:solidFill>
                <a:schemeClr val="accent3"/>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Sheet1!$D$2:$D$10</c:f>
              <c:numCache>
                <c:formatCode>0</c:formatCode>
                <c:ptCount val="9"/>
                <c:pt idx="0">
                  <c:v>20530.802113440001</c:v>
                </c:pt>
                <c:pt idx="1">
                  <c:v>24972.9339232932</c:v>
                </c:pt>
                <c:pt idx="2">
                  <c:v>30371.952570770689</c:v>
                </c:pt>
                <c:pt idx="3">
                  <c:v>36901.900411248382</c:v>
                </c:pt>
                <c:pt idx="4">
                  <c:v>42105.328792835513</c:v>
                </c:pt>
                <c:pt idx="5">
                  <c:v>44626.153534305704</c:v>
                </c:pt>
                <c:pt idx="6">
                  <c:v>42985.299701653996</c:v>
                </c:pt>
                <c:pt idx="7">
                  <c:v>39977.755474326092</c:v>
                </c:pt>
                <c:pt idx="8">
                  <c:v>35258.22580837112</c:v>
                </c:pt>
              </c:numCache>
            </c:numRef>
          </c:val>
          <c:smooth val="0"/>
          <c:extLst>
            <c:ext xmlns:c16="http://schemas.microsoft.com/office/drawing/2014/chart" uri="{C3380CC4-5D6E-409C-BE32-E72D297353CC}">
              <c16:uniqueId val="{00000004-75B4-C04A-A80B-22EC28EDEEEC}"/>
            </c:ext>
          </c:extLst>
        </c:ser>
        <c:dLbls>
          <c:showLegendKey val="0"/>
          <c:showVal val="0"/>
          <c:showCatName val="0"/>
          <c:showSerName val="0"/>
          <c:showPercent val="0"/>
          <c:showBubbleSize val="0"/>
        </c:dLbls>
        <c:marker val="1"/>
        <c:smooth val="0"/>
        <c:axId val="748285728"/>
        <c:axId val="747963840"/>
      </c:lineChart>
      <c:valAx>
        <c:axId val="747963840"/>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8285728"/>
        <c:crosses val="max"/>
        <c:crossBetween val="between"/>
      </c:valAx>
      <c:catAx>
        <c:axId val="748285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7963840"/>
        <c:crosses val="autoZero"/>
        <c:auto val="1"/>
        <c:lblAlgn val="ctr"/>
        <c:lblOffset val="100"/>
        <c:noMultiLvlLbl val="0"/>
      </c:catAx>
      <c:valAx>
        <c:axId val="588612400"/>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88724608"/>
        <c:crosses val="autoZero"/>
        <c:crossBetween val="between"/>
      </c:valAx>
      <c:catAx>
        <c:axId val="588724608"/>
        <c:scaling>
          <c:orientation val="minMax"/>
        </c:scaling>
        <c:delete val="1"/>
        <c:axPos val="b"/>
        <c:numFmt formatCode="General" sourceLinked="1"/>
        <c:majorTickMark val="out"/>
        <c:minorTickMark val="none"/>
        <c:tickLblPos val="nextTo"/>
        <c:crossAx val="5886124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3"/>
          <c:tx>
            <c:strRef>
              <c:f>Sheet1!$E$1</c:f>
              <c:strCache>
                <c:ptCount val="1"/>
                <c:pt idx="0">
                  <c:v>Total Revenue (CNY mn)</c:v>
                </c:pt>
              </c:strCache>
            </c:strRef>
          </c:tx>
          <c:spPr>
            <a:solidFill>
              <a:schemeClr val="accent2">
                <a:lumMod val="40000"/>
                <a:lumOff val="60000"/>
              </a:schemeClr>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Sheet1!$E$2:$E$10</c:f>
              <c:numCache>
                <c:formatCode>0</c:formatCode>
                <c:ptCount val="9"/>
                <c:pt idx="0">
                  <c:v>342180.03522399999</c:v>
                </c:pt>
                <c:pt idx="1">
                  <c:v>384198.98343527998</c:v>
                </c:pt>
                <c:pt idx="2">
                  <c:v>433885.03672529553</c:v>
                </c:pt>
                <c:pt idx="3">
                  <c:v>492025.33881664509</c:v>
                </c:pt>
                <c:pt idx="4">
                  <c:v>561404.38390447351</c:v>
                </c:pt>
                <c:pt idx="5">
                  <c:v>637516.47906150995</c:v>
                </c:pt>
                <c:pt idx="6">
                  <c:v>716421.66169423331</c:v>
                </c:pt>
                <c:pt idx="7">
                  <c:v>799555.1094865218</c:v>
                </c:pt>
                <c:pt idx="8">
                  <c:v>881455.64520927798</c:v>
                </c:pt>
              </c:numCache>
            </c:numRef>
          </c:val>
          <c:extLst>
            <c:ext xmlns:c16="http://schemas.microsoft.com/office/drawing/2014/chart" uri="{C3380CC4-5D6E-409C-BE32-E72D297353CC}">
              <c16:uniqueId val="{00000000-1F68-FB41-B132-60E372CE707C}"/>
            </c:ext>
          </c:extLst>
        </c:ser>
        <c:dLbls>
          <c:showLegendKey val="0"/>
          <c:showVal val="0"/>
          <c:showCatName val="0"/>
          <c:showSerName val="0"/>
          <c:showPercent val="0"/>
          <c:showBubbleSize val="0"/>
        </c:dLbls>
        <c:gapWidth val="150"/>
        <c:axId val="588724608"/>
        <c:axId val="588612400"/>
      </c:barChart>
      <c:lineChart>
        <c:grouping val="standard"/>
        <c:varyColors val="0"/>
        <c:ser>
          <c:idx val="0"/>
          <c:order val="0"/>
          <c:tx>
            <c:strRef>
              <c:f>Sheet1!$B$1</c:f>
              <c:strCache>
                <c:ptCount val="1"/>
                <c:pt idx="0">
                  <c:v>Gross Profit Margin %</c:v>
                </c:pt>
              </c:strCache>
            </c:strRef>
          </c:tx>
          <c:spPr>
            <a:ln w="28575" cap="rnd">
              <a:solidFill>
                <a:schemeClr val="accent1"/>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Sheet1!$B$2:$B$10</c:f>
              <c:numCache>
                <c:formatCode>0%</c:formatCode>
                <c:ptCount val="9"/>
                <c:pt idx="0">
                  <c:v>0.17</c:v>
                </c:pt>
                <c:pt idx="1">
                  <c:v>0.18</c:v>
                </c:pt>
                <c:pt idx="2">
                  <c:v>0.19</c:v>
                </c:pt>
                <c:pt idx="3">
                  <c:v>0.2</c:v>
                </c:pt>
                <c:pt idx="4">
                  <c:v>0.21</c:v>
                </c:pt>
                <c:pt idx="5">
                  <c:v>0.22</c:v>
                </c:pt>
                <c:pt idx="6">
                  <c:v>0.23</c:v>
                </c:pt>
                <c:pt idx="7">
                  <c:v>0.24</c:v>
                </c:pt>
                <c:pt idx="8">
                  <c:v>0.25</c:v>
                </c:pt>
              </c:numCache>
            </c:numRef>
          </c:val>
          <c:smooth val="0"/>
          <c:extLst>
            <c:ext xmlns:c16="http://schemas.microsoft.com/office/drawing/2014/chart" uri="{C3380CC4-5D6E-409C-BE32-E72D297353CC}">
              <c16:uniqueId val="{00000001-1F68-FB41-B132-60E372CE707C}"/>
            </c:ext>
          </c:extLst>
        </c:ser>
        <c:ser>
          <c:idx val="1"/>
          <c:order val="1"/>
          <c:tx>
            <c:strRef>
              <c:f>Sheet1!$C$1</c:f>
              <c:strCache>
                <c:ptCount val="1"/>
                <c:pt idx="0">
                  <c:v>Operating Profit Margin %</c:v>
                </c:pt>
              </c:strCache>
            </c:strRef>
          </c:tx>
          <c:spPr>
            <a:ln w="28575" cap="rnd">
              <a:solidFill>
                <a:schemeClr val="accent2"/>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Sheet1!$C$2:$C$10</c:f>
              <c:numCache>
                <c:formatCode>0%</c:formatCode>
                <c:ptCount val="9"/>
                <c:pt idx="0">
                  <c:v>9.8414607943982761E-3</c:v>
                </c:pt>
                <c:pt idx="1">
                  <c:v>9.8414607943982761E-3</c:v>
                </c:pt>
                <c:pt idx="2">
                  <c:v>9.8414607943982709E-3</c:v>
                </c:pt>
                <c:pt idx="3">
                  <c:v>9.8414607943982761E-3</c:v>
                </c:pt>
                <c:pt idx="4">
                  <c:v>1.9841460794398285E-2</c:v>
                </c:pt>
                <c:pt idx="5">
                  <c:v>3.9841460794398272E-2</c:v>
                </c:pt>
                <c:pt idx="6">
                  <c:v>6.4841460794398287E-2</c:v>
                </c:pt>
                <c:pt idx="7">
                  <c:v>8.9841460794398267E-2</c:v>
                </c:pt>
                <c:pt idx="8">
                  <c:v>0.11484146079439826</c:v>
                </c:pt>
              </c:numCache>
            </c:numRef>
          </c:val>
          <c:smooth val="0"/>
          <c:extLst>
            <c:ext xmlns:c16="http://schemas.microsoft.com/office/drawing/2014/chart" uri="{C3380CC4-5D6E-409C-BE32-E72D297353CC}">
              <c16:uniqueId val="{00000002-1F68-FB41-B132-60E372CE707C}"/>
            </c:ext>
          </c:extLst>
        </c:ser>
        <c:ser>
          <c:idx val="2"/>
          <c:order val="2"/>
          <c:tx>
            <c:strRef>
              <c:f>Sheet1!$D$1</c:f>
              <c:strCache>
                <c:ptCount val="1"/>
                <c:pt idx="0">
                  <c:v>Net Profit Margin %</c:v>
                </c:pt>
              </c:strCache>
            </c:strRef>
          </c:tx>
          <c:spPr>
            <a:ln w="28575" cap="rnd">
              <a:solidFill>
                <a:schemeClr val="accent3"/>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Sheet1!$D$2:$D$10</c:f>
              <c:numCache>
                <c:formatCode>0%</c:formatCode>
                <c:ptCount val="9"/>
                <c:pt idx="0">
                  <c:v>2.2591882677205164E-3</c:v>
                </c:pt>
                <c:pt idx="1">
                  <c:v>2.8731762283976388E-3</c:v>
                </c:pt>
                <c:pt idx="2">
                  <c:v>3.445746997523222E-3</c:v>
                </c:pt>
                <c:pt idx="3">
                  <c:v>3.9689144265380068E-3</c:v>
                </c:pt>
                <c:pt idx="4">
                  <c:v>1.2451406969462829E-2</c:v>
                </c:pt>
                <c:pt idx="5">
                  <c:v>2.8859925742051925E-2</c:v>
                </c:pt>
                <c:pt idx="6">
                  <c:v>4.9191798008816567E-2</c:v>
                </c:pt>
                <c:pt idx="7">
                  <c:v>6.9470592531372818E-2</c:v>
                </c:pt>
                <c:pt idx="8">
                  <c:v>8.969382812026909E-2</c:v>
                </c:pt>
              </c:numCache>
            </c:numRef>
          </c:val>
          <c:smooth val="0"/>
          <c:extLst>
            <c:ext xmlns:c16="http://schemas.microsoft.com/office/drawing/2014/chart" uri="{C3380CC4-5D6E-409C-BE32-E72D297353CC}">
              <c16:uniqueId val="{00000003-1F68-FB41-B132-60E372CE707C}"/>
            </c:ext>
          </c:extLst>
        </c:ser>
        <c:dLbls>
          <c:showLegendKey val="0"/>
          <c:showVal val="0"/>
          <c:showCatName val="0"/>
          <c:showSerName val="0"/>
          <c:showPercent val="0"/>
          <c:showBubbleSize val="0"/>
        </c:dLbls>
        <c:marker val="1"/>
        <c:smooth val="0"/>
        <c:axId val="748285728"/>
        <c:axId val="747963840"/>
      </c:lineChart>
      <c:valAx>
        <c:axId val="747963840"/>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48285728"/>
        <c:crosses val="max"/>
        <c:crossBetween val="between"/>
      </c:valAx>
      <c:catAx>
        <c:axId val="748285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7963840"/>
        <c:crosses val="autoZero"/>
        <c:auto val="1"/>
        <c:lblAlgn val="ctr"/>
        <c:lblOffset val="100"/>
        <c:noMultiLvlLbl val="0"/>
      </c:catAx>
      <c:valAx>
        <c:axId val="588612400"/>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88724608"/>
        <c:crosses val="autoZero"/>
        <c:crossBetween val="between"/>
      </c:valAx>
      <c:catAx>
        <c:axId val="588724608"/>
        <c:scaling>
          <c:orientation val="minMax"/>
        </c:scaling>
        <c:delete val="1"/>
        <c:axPos val="b"/>
        <c:numFmt formatCode="General" sourceLinked="1"/>
        <c:majorTickMark val="out"/>
        <c:minorTickMark val="none"/>
        <c:tickLblPos val="nextTo"/>
        <c:crossAx val="5886124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433-D04B-B1CF-FACC2F94C94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433-D04B-B1CF-FACC2F94C94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433-D04B-B1CF-FACC2F94C94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433-D04B-B1CF-FACC2F94C94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Smartphones</c:v>
                </c:pt>
                <c:pt idx="1">
                  <c:v>Iot and lifestyle products</c:v>
                </c:pt>
                <c:pt idx="2">
                  <c:v>Internet Services</c:v>
                </c:pt>
                <c:pt idx="3">
                  <c:v>Others</c:v>
                </c:pt>
              </c:strCache>
            </c:strRef>
          </c:cat>
          <c:val>
            <c:numRef>
              <c:f>Sheet1!$B$2:$B$5</c:f>
              <c:numCache>
                <c:formatCode>General</c:formatCode>
                <c:ptCount val="4"/>
                <c:pt idx="0">
                  <c:v>152.19</c:v>
                </c:pt>
                <c:pt idx="1">
                  <c:v>67.41</c:v>
                </c:pt>
                <c:pt idx="2">
                  <c:v>23.76</c:v>
                </c:pt>
                <c:pt idx="3">
                  <c:v>2.5099999999999998</c:v>
                </c:pt>
              </c:numCache>
            </c:numRef>
          </c:val>
          <c:extLst>
            <c:ext xmlns:c16="http://schemas.microsoft.com/office/drawing/2014/chart" uri="{C3380CC4-5D6E-409C-BE32-E72D297353CC}">
              <c16:uniqueId val="{00000000-39EC-4A74-B9B1-1D01E5421CC4}"/>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6973731637576952"/>
          <c:y val="9.2466293646595962E-2"/>
          <c:w val="0.43026268362423048"/>
          <c:h val="0.888720318458926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Apple</c:v>
                </c:pt>
              </c:strCache>
            </c:strRef>
          </c:tx>
          <c:spPr>
            <a:ln w="19050" cap="rnd">
              <a:solidFill>
                <a:schemeClr val="accent1">
                  <a:lumMod val="20000"/>
                  <a:lumOff val="80000"/>
                </a:schemeClr>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Sheet1!$B$2:$B$11</c:f>
              <c:numCache>
                <c:formatCode>0%</c:formatCode>
                <c:ptCount val="10"/>
                <c:pt idx="0">
                  <c:v>0.15179999999999999</c:v>
                </c:pt>
                <c:pt idx="1">
                  <c:v>0.16289999999999999</c:v>
                </c:pt>
                <c:pt idx="2">
                  <c:v>0.223</c:v>
                </c:pt>
                <c:pt idx="3">
                  <c:v>0.2445</c:v>
                </c:pt>
                <c:pt idx="4">
                  <c:v>0.22789999999999999</c:v>
                </c:pt>
                <c:pt idx="5">
                  <c:v>0.2505</c:v>
                </c:pt>
                <c:pt idx="6">
                  <c:v>0.21960000000000002</c:v>
                </c:pt>
                <c:pt idx="7">
                  <c:v>0.21329999999999999</c:v>
                </c:pt>
                <c:pt idx="8">
                  <c:v>0.18469999999999998</c:v>
                </c:pt>
                <c:pt idx="9">
                  <c:v>0.20699999999999999</c:v>
                </c:pt>
              </c:numCache>
            </c:numRef>
          </c:val>
          <c:smooth val="0"/>
          <c:extLst>
            <c:ext xmlns:c16="http://schemas.microsoft.com/office/drawing/2014/chart" uri="{C3380CC4-5D6E-409C-BE32-E72D297353CC}">
              <c16:uniqueId val="{00000000-C58B-7A47-8D83-DCA3DF3AB0FB}"/>
            </c:ext>
          </c:extLst>
        </c:ser>
        <c:ser>
          <c:idx val="1"/>
          <c:order val="1"/>
          <c:tx>
            <c:strRef>
              <c:f>Sheet1!$C$1</c:f>
              <c:strCache>
                <c:ptCount val="1"/>
                <c:pt idx="0">
                  <c:v>Huawei</c:v>
                </c:pt>
              </c:strCache>
            </c:strRef>
          </c:tx>
          <c:spPr>
            <a:ln w="19050" cap="rnd">
              <a:solidFill>
                <a:schemeClr val="accent2">
                  <a:lumMod val="20000"/>
                  <a:lumOff val="80000"/>
                </a:schemeClr>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Sheet1!$C$2:$C$11</c:f>
              <c:numCache>
                <c:formatCode>0%</c:formatCode>
                <c:ptCount val="10"/>
                <c:pt idx="0">
                  <c:v>4.5100000000000001E-2</c:v>
                </c:pt>
                <c:pt idx="1">
                  <c:v>6.9599999999999995E-2</c:v>
                </c:pt>
                <c:pt idx="2">
                  <c:v>8.6300000000000002E-2</c:v>
                </c:pt>
                <c:pt idx="3">
                  <c:v>0.10199999999999999</c:v>
                </c:pt>
                <c:pt idx="4">
                  <c:v>0.13769999999999999</c:v>
                </c:pt>
                <c:pt idx="5">
                  <c:v>0.17989999999999998</c:v>
                </c:pt>
                <c:pt idx="6">
                  <c:v>0.21379999999999999</c:v>
                </c:pt>
                <c:pt idx="7">
                  <c:v>0.20569999999999999</c:v>
                </c:pt>
                <c:pt idx="8">
                  <c:v>0.30309999999999998</c:v>
                </c:pt>
                <c:pt idx="9">
                  <c:v>0.376</c:v>
                </c:pt>
              </c:numCache>
            </c:numRef>
          </c:val>
          <c:smooth val="0"/>
          <c:extLst>
            <c:ext xmlns:c16="http://schemas.microsoft.com/office/drawing/2014/chart" uri="{C3380CC4-5D6E-409C-BE32-E72D297353CC}">
              <c16:uniqueId val="{00000001-C58B-7A47-8D83-DCA3DF3AB0FB}"/>
            </c:ext>
          </c:extLst>
        </c:ser>
        <c:ser>
          <c:idx val="2"/>
          <c:order val="2"/>
          <c:tx>
            <c:strRef>
              <c:f>Sheet1!$D$1</c:f>
              <c:strCache>
                <c:ptCount val="1"/>
                <c:pt idx="0">
                  <c:v>Xiaomi</c:v>
                </c:pt>
              </c:strCache>
            </c:strRef>
          </c:tx>
          <c:spPr>
            <a:ln w="38100" cap="rnd">
              <a:solidFill>
                <a:schemeClr val="accent4"/>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Sheet1!$D$2:$D$11</c:f>
              <c:numCache>
                <c:formatCode>0%</c:formatCode>
                <c:ptCount val="10"/>
                <c:pt idx="0">
                  <c:v>2.1299999999999999E-2</c:v>
                </c:pt>
                <c:pt idx="1">
                  <c:v>3.9800000000000002E-2</c:v>
                </c:pt>
                <c:pt idx="2">
                  <c:v>0.10050000000000001</c:v>
                </c:pt>
                <c:pt idx="3">
                  <c:v>0.1487</c:v>
                </c:pt>
                <c:pt idx="4">
                  <c:v>0.115</c:v>
                </c:pt>
                <c:pt idx="5">
                  <c:v>0.1033</c:v>
                </c:pt>
                <c:pt idx="6">
                  <c:v>9.9000000000000005E-2</c:v>
                </c:pt>
                <c:pt idx="7">
                  <c:v>8.4900000000000003E-2</c:v>
                </c:pt>
                <c:pt idx="8">
                  <c:v>9.0399999999999994E-2</c:v>
                </c:pt>
                <c:pt idx="9">
                  <c:v>7.7899999999999997E-2</c:v>
                </c:pt>
              </c:numCache>
            </c:numRef>
          </c:val>
          <c:smooth val="0"/>
          <c:extLst>
            <c:ext xmlns:c16="http://schemas.microsoft.com/office/drawing/2014/chart" uri="{C3380CC4-5D6E-409C-BE32-E72D297353CC}">
              <c16:uniqueId val="{00000002-C58B-7A47-8D83-DCA3DF3AB0FB}"/>
            </c:ext>
          </c:extLst>
        </c:ser>
        <c:ser>
          <c:idx val="3"/>
          <c:order val="3"/>
          <c:tx>
            <c:strRef>
              <c:f>Sheet1!$E$1</c:f>
              <c:strCache>
                <c:ptCount val="1"/>
                <c:pt idx="0">
                  <c:v>Oppo</c:v>
                </c:pt>
              </c:strCache>
            </c:strRef>
          </c:tx>
          <c:spPr>
            <a:ln w="19050" cap="rnd">
              <a:solidFill>
                <a:schemeClr val="bg1">
                  <a:lumMod val="85000"/>
                </a:schemeClr>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Sheet1!$E$2:$E$11</c:f>
              <c:numCache>
                <c:formatCode>0%</c:formatCode>
                <c:ptCount val="10"/>
                <c:pt idx="0">
                  <c:v>0</c:v>
                </c:pt>
                <c:pt idx="1">
                  <c:v>2.0999999999999999E-3</c:v>
                </c:pt>
                <c:pt idx="2">
                  <c:v>1.2E-2</c:v>
                </c:pt>
                <c:pt idx="3">
                  <c:v>4.3299999999999998E-2</c:v>
                </c:pt>
                <c:pt idx="4">
                  <c:v>4.5700000000000005E-2</c:v>
                </c:pt>
                <c:pt idx="5">
                  <c:v>0.1061</c:v>
                </c:pt>
                <c:pt idx="6">
                  <c:v>0.12770000000000001</c:v>
                </c:pt>
                <c:pt idx="7">
                  <c:v>8.6899999999999991E-2</c:v>
                </c:pt>
                <c:pt idx="8">
                  <c:v>7.7100000000000002E-2</c:v>
                </c:pt>
                <c:pt idx="9">
                  <c:v>6.25E-2</c:v>
                </c:pt>
              </c:numCache>
            </c:numRef>
          </c:val>
          <c:smooth val="0"/>
          <c:extLst>
            <c:ext xmlns:c16="http://schemas.microsoft.com/office/drawing/2014/chart" uri="{C3380CC4-5D6E-409C-BE32-E72D297353CC}">
              <c16:uniqueId val="{00000008-C58B-7A47-8D83-DCA3DF3AB0FB}"/>
            </c:ext>
          </c:extLst>
        </c:ser>
        <c:ser>
          <c:idx val="4"/>
          <c:order val="4"/>
          <c:tx>
            <c:strRef>
              <c:f>Sheet1!$F$1</c:f>
              <c:strCache>
                <c:ptCount val="1"/>
                <c:pt idx="0">
                  <c:v>Samsung</c:v>
                </c:pt>
              </c:strCache>
            </c:strRef>
          </c:tx>
          <c:spPr>
            <a:ln w="19050" cap="rnd">
              <a:solidFill>
                <a:schemeClr val="bg2">
                  <a:lumMod val="75000"/>
                </a:schemeClr>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Sheet1!$F$2:$F$11</c:f>
              <c:numCache>
                <c:formatCode>0%</c:formatCode>
                <c:ptCount val="10"/>
                <c:pt idx="0">
                  <c:v>9.0999999999999998E-2</c:v>
                </c:pt>
                <c:pt idx="1">
                  <c:v>0.15310000000000001</c:v>
                </c:pt>
                <c:pt idx="2">
                  <c:v>0.18350000000000002</c:v>
                </c:pt>
                <c:pt idx="3">
                  <c:v>0.12920000000000001</c:v>
                </c:pt>
                <c:pt idx="4">
                  <c:v>8.7499999999999994E-2</c:v>
                </c:pt>
                <c:pt idx="5">
                  <c:v>6.1399999999999996E-2</c:v>
                </c:pt>
                <c:pt idx="6">
                  <c:v>4.4600000000000001E-2</c:v>
                </c:pt>
                <c:pt idx="7">
                  <c:v>4.7899999999999998E-2</c:v>
                </c:pt>
                <c:pt idx="8">
                  <c:v>2.4900000000000002E-2</c:v>
                </c:pt>
                <c:pt idx="9">
                  <c:v>2.0899999999999998E-2</c:v>
                </c:pt>
              </c:numCache>
            </c:numRef>
          </c:val>
          <c:smooth val="0"/>
          <c:extLst>
            <c:ext xmlns:c16="http://schemas.microsoft.com/office/drawing/2014/chart" uri="{C3380CC4-5D6E-409C-BE32-E72D297353CC}">
              <c16:uniqueId val="{00000009-C58B-7A47-8D83-DCA3DF3AB0FB}"/>
            </c:ext>
          </c:extLst>
        </c:ser>
        <c:ser>
          <c:idx val="5"/>
          <c:order val="5"/>
          <c:tx>
            <c:strRef>
              <c:f>Sheet1!$G$1</c:f>
              <c:strCache>
                <c:ptCount val="1"/>
                <c:pt idx="0">
                  <c:v>Vivo</c:v>
                </c:pt>
              </c:strCache>
            </c:strRef>
          </c:tx>
          <c:spPr>
            <a:ln w="19050" cap="rnd">
              <a:solidFill>
                <a:schemeClr val="accent5">
                  <a:lumMod val="40000"/>
                  <a:lumOff val="60000"/>
                </a:schemeClr>
              </a:solidFill>
              <a:round/>
            </a:ln>
            <a:effectLst/>
          </c:spPr>
          <c:marker>
            <c:symbol val="none"/>
          </c:marker>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Sheet1!$G$2:$G$11</c:f>
              <c:numCache>
                <c:formatCode>0%</c:formatCode>
                <c:ptCount val="10"/>
                <c:pt idx="0">
                  <c:v>0</c:v>
                </c:pt>
                <c:pt idx="1">
                  <c:v>2.2000000000000001E-3</c:v>
                </c:pt>
                <c:pt idx="2">
                  <c:v>1.1699999999999999E-2</c:v>
                </c:pt>
                <c:pt idx="3">
                  <c:v>3.9899999999999998E-2</c:v>
                </c:pt>
                <c:pt idx="4">
                  <c:v>4.8699999999999993E-2</c:v>
                </c:pt>
                <c:pt idx="5">
                  <c:v>7.400000000000001E-2</c:v>
                </c:pt>
                <c:pt idx="6">
                  <c:v>5.7999999999999996E-2</c:v>
                </c:pt>
                <c:pt idx="7">
                  <c:v>4.3100000000000006E-2</c:v>
                </c:pt>
                <c:pt idx="8">
                  <c:v>5.3000000000000005E-2</c:v>
                </c:pt>
                <c:pt idx="9">
                  <c:v>7.2999999999999995E-2</c:v>
                </c:pt>
              </c:numCache>
            </c:numRef>
          </c:val>
          <c:smooth val="0"/>
          <c:extLst>
            <c:ext xmlns:c16="http://schemas.microsoft.com/office/drawing/2014/chart" uri="{C3380CC4-5D6E-409C-BE32-E72D297353CC}">
              <c16:uniqueId val="{0000000A-C58B-7A47-8D83-DCA3DF3AB0FB}"/>
            </c:ext>
          </c:extLst>
        </c:ser>
        <c:dLbls>
          <c:showLegendKey val="0"/>
          <c:showVal val="0"/>
          <c:showCatName val="0"/>
          <c:showSerName val="0"/>
          <c:showPercent val="0"/>
          <c:showBubbleSize val="0"/>
        </c:dLbls>
        <c:smooth val="0"/>
        <c:axId val="1552194736"/>
        <c:axId val="1552181424"/>
      </c:lineChart>
      <c:catAx>
        <c:axId val="155219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52181424"/>
        <c:crosses val="autoZero"/>
        <c:auto val="1"/>
        <c:lblAlgn val="ctr"/>
        <c:lblOffset val="100"/>
        <c:tickLblSkip val="2"/>
        <c:noMultiLvlLbl val="0"/>
      </c:catAx>
      <c:valAx>
        <c:axId val="1552181424"/>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5219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marL="0">
            <a:spcBef>
              <a:spcPts val="0"/>
            </a:spcBef>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2039357343538266"/>
          <c:y val="0.18798314247470524"/>
          <c:w val="0.44399168663543193"/>
          <c:h val="0.61016180886904181"/>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7EA-4291-A619-45EDDB73AAB4}"/>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3-F7EA-4291-A619-45EDDB73AAB4}"/>
              </c:ext>
            </c:extLst>
          </c:dPt>
          <c:dPt>
            <c:idx val="2"/>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F7EA-4291-A619-45EDDB73AAB4}"/>
              </c:ext>
            </c:extLst>
          </c:dPt>
          <c:dPt>
            <c:idx val="3"/>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7-F7EA-4291-A619-45EDDB73AAB4}"/>
              </c:ext>
            </c:extLst>
          </c:dPt>
          <c:dPt>
            <c:idx val="4"/>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9-F7EA-4291-A619-45EDDB73AAB4}"/>
              </c:ext>
            </c:extLst>
          </c:dPt>
          <c:cat>
            <c:strRef>
              <c:f>Sheet1!$A$2:$A$6</c:f>
              <c:strCache>
                <c:ptCount val="5"/>
                <c:pt idx="0">
                  <c:v>China</c:v>
                </c:pt>
                <c:pt idx="1">
                  <c:v>India</c:v>
                </c:pt>
                <c:pt idx="2">
                  <c:v>Indonesia</c:v>
                </c:pt>
                <c:pt idx="3">
                  <c:v>Russia</c:v>
                </c:pt>
                <c:pt idx="4">
                  <c:v>Other</c:v>
                </c:pt>
              </c:strCache>
            </c:strRef>
          </c:cat>
          <c:val>
            <c:numRef>
              <c:f>Sheet1!$B$2:$B$6</c:f>
              <c:numCache>
                <c:formatCode>0.00%</c:formatCode>
                <c:ptCount val="5"/>
                <c:pt idx="0">
                  <c:v>0.623</c:v>
                </c:pt>
                <c:pt idx="1">
                  <c:v>0.19600000000000001</c:v>
                </c:pt>
                <c:pt idx="2">
                  <c:v>7.0999999999999994E-2</c:v>
                </c:pt>
                <c:pt idx="3">
                  <c:v>2.9000000000000001E-2</c:v>
                </c:pt>
                <c:pt idx="4">
                  <c:v>8.1000000000000003E-2</c:v>
                </c:pt>
              </c:numCache>
            </c:numRef>
          </c:val>
          <c:extLst>
            <c:ext xmlns:c16="http://schemas.microsoft.com/office/drawing/2014/chart" uri="{C3380CC4-5D6E-409C-BE32-E72D297353CC}">
              <c16:uniqueId val="{00000000-87A5-48ED-BD05-CE5065B67D6A}"/>
            </c:ext>
          </c:extLst>
        </c:ser>
        <c:dLbls>
          <c:showLegendKey val="0"/>
          <c:showVal val="0"/>
          <c:showCatName val="0"/>
          <c:showSerName val="0"/>
          <c:showPercent val="0"/>
          <c:showBubbleSize val="0"/>
          <c:showLeaderLines val="1"/>
        </c:dLbls>
        <c:firstSliceAng val="0"/>
        <c:holeSize val="65"/>
      </c:doughnutChart>
      <c:spPr>
        <a:noFill/>
        <a:ln>
          <a:noFill/>
        </a:ln>
        <a:effectLst/>
      </c:spPr>
    </c:plotArea>
    <c:legend>
      <c:legendPos val="r"/>
      <c:layout>
        <c:manualLayout>
          <c:xMode val="edge"/>
          <c:yMode val="edge"/>
          <c:x val="0.69140365934173098"/>
          <c:y val="0.18813732914126985"/>
          <c:w val="0.28012507925808827"/>
          <c:h val="0.6237253417174603"/>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33220172788734E-2"/>
          <c:y val="3.6946959484349895E-2"/>
          <c:w val="0.87033450871914364"/>
          <c:h val="0.43517486918864079"/>
        </c:manualLayout>
      </c:layout>
      <c:barChart>
        <c:barDir val="col"/>
        <c:grouping val="stacked"/>
        <c:varyColors val="0"/>
        <c:ser>
          <c:idx val="0"/>
          <c:order val="0"/>
          <c:tx>
            <c:strRef>
              <c:f>Sheet1!$B$1</c:f>
              <c:strCache>
                <c:ptCount val="1"/>
                <c:pt idx="0">
                  <c:v>Growth Rate of Spending by City Tiers</c:v>
                </c:pt>
              </c:strCache>
            </c:strRef>
          </c:tx>
          <c:spPr>
            <a:solidFill>
              <a:srgbClr val="FADBD3"/>
            </a:solidFill>
            <a:ln>
              <a:noFill/>
            </a:ln>
            <a:effectLst/>
          </c:spPr>
          <c:invertIfNegative val="0"/>
          <c:dPt>
            <c:idx val="0"/>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4-CEE3-4EC7-94F6-E08F86E1C1D9}"/>
              </c:ext>
            </c:extLst>
          </c:dPt>
          <c:dPt>
            <c:idx val="1"/>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3-CEE3-4EC7-94F6-E08F86E1C1D9}"/>
              </c:ext>
            </c:extLst>
          </c:dPt>
          <c:dPt>
            <c:idx val="2"/>
            <c:invertIfNegative val="0"/>
            <c:bubble3D val="0"/>
            <c:spPr>
              <a:solidFill>
                <a:srgbClr val="E68D50"/>
              </a:solidFill>
              <a:ln>
                <a:noFill/>
              </a:ln>
              <a:effectLst/>
            </c:spPr>
            <c:extLst>
              <c:ext xmlns:c16="http://schemas.microsoft.com/office/drawing/2014/chart" uri="{C3380CC4-5D6E-409C-BE32-E72D297353CC}">
                <c16:uniqueId val="{00000001-CEE3-4EC7-94F6-E08F86E1C1D9}"/>
              </c:ext>
            </c:extLst>
          </c:dPt>
          <c:dPt>
            <c:idx val="3"/>
            <c:invertIfNegative val="0"/>
            <c:bubble3D val="0"/>
            <c:spPr>
              <a:solidFill>
                <a:srgbClr val="E68D50"/>
              </a:solidFill>
              <a:ln>
                <a:noFill/>
              </a:ln>
              <a:effectLst/>
            </c:spPr>
            <c:extLst>
              <c:ext xmlns:c16="http://schemas.microsoft.com/office/drawing/2014/chart" uri="{C3380CC4-5D6E-409C-BE32-E72D297353CC}">
                <c16:uniqueId val="{00000002-CEE3-4EC7-94F6-E08F86E1C1D9}"/>
              </c:ext>
            </c:extLst>
          </c:dPt>
          <c:cat>
            <c:strRef>
              <c:f>Sheet1!$A$2:$A$5</c:f>
              <c:strCache>
                <c:ptCount val="4"/>
                <c:pt idx="0">
                  <c:v>Tier 1</c:v>
                </c:pt>
                <c:pt idx="1">
                  <c:v>Tier 2</c:v>
                </c:pt>
                <c:pt idx="2">
                  <c:v>Tier 3</c:v>
                </c:pt>
                <c:pt idx="3">
                  <c:v>Tier 4</c:v>
                </c:pt>
              </c:strCache>
            </c:strRef>
          </c:cat>
          <c:val>
            <c:numRef>
              <c:f>Sheet1!$B$2:$B$5</c:f>
              <c:numCache>
                <c:formatCode>General</c:formatCode>
                <c:ptCount val="4"/>
                <c:pt idx="0">
                  <c:v>8.1999999999999993</c:v>
                </c:pt>
                <c:pt idx="1">
                  <c:v>10.4</c:v>
                </c:pt>
                <c:pt idx="2">
                  <c:v>11.5</c:v>
                </c:pt>
                <c:pt idx="3">
                  <c:v>10.8</c:v>
                </c:pt>
              </c:numCache>
            </c:numRef>
          </c:val>
          <c:extLst>
            <c:ext xmlns:c16="http://schemas.microsoft.com/office/drawing/2014/chart" uri="{C3380CC4-5D6E-409C-BE32-E72D297353CC}">
              <c16:uniqueId val="{00000000-B433-461C-B547-E1A83D63BBB8}"/>
            </c:ext>
          </c:extLst>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4"/>
                <c:pt idx="0">
                  <c:v>Tier 1</c:v>
                </c:pt>
                <c:pt idx="1">
                  <c:v>Tier 2</c:v>
                </c:pt>
                <c:pt idx="2">
                  <c:v>Tier 3</c:v>
                </c:pt>
                <c:pt idx="3">
                  <c:v>Tier 4</c:v>
                </c:pt>
              </c:strCache>
            </c:strRef>
          </c:cat>
          <c:val>
            <c:numRef>
              <c:f>Sheet1!$C$2:$C$5</c:f>
              <c:numCache>
                <c:formatCode>General</c:formatCode>
                <c:ptCount val="4"/>
              </c:numCache>
            </c:numRef>
          </c:val>
          <c:extLst>
            <c:ext xmlns:c16="http://schemas.microsoft.com/office/drawing/2014/chart" uri="{C3380CC4-5D6E-409C-BE32-E72D297353CC}">
              <c16:uniqueId val="{00000001-B433-461C-B547-E1A83D63BBB8}"/>
            </c:ext>
          </c:extLst>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4"/>
                <c:pt idx="0">
                  <c:v>Tier 1</c:v>
                </c:pt>
                <c:pt idx="1">
                  <c:v>Tier 2</c:v>
                </c:pt>
                <c:pt idx="2">
                  <c:v>Tier 3</c:v>
                </c:pt>
                <c:pt idx="3">
                  <c:v>Tier 4</c:v>
                </c:pt>
              </c:strCache>
            </c:strRef>
          </c:cat>
          <c:val>
            <c:numRef>
              <c:f>Sheet1!$D$2:$D$5</c:f>
              <c:numCache>
                <c:formatCode>General</c:formatCode>
                <c:ptCount val="4"/>
              </c:numCache>
            </c:numRef>
          </c:val>
          <c:extLst>
            <c:ext xmlns:c16="http://schemas.microsoft.com/office/drawing/2014/chart" uri="{C3380CC4-5D6E-409C-BE32-E72D297353CC}">
              <c16:uniqueId val="{00000002-B433-461C-B547-E1A83D63BBB8}"/>
            </c:ext>
          </c:extLst>
        </c:ser>
        <c:dLbls>
          <c:showLegendKey val="0"/>
          <c:showVal val="0"/>
          <c:showCatName val="0"/>
          <c:showSerName val="0"/>
          <c:showPercent val="0"/>
          <c:showBubbleSize val="0"/>
        </c:dLbls>
        <c:gapWidth val="150"/>
        <c:overlap val="100"/>
        <c:axId val="700057312"/>
        <c:axId val="700057728"/>
      </c:barChart>
      <c:catAx>
        <c:axId val="70005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0057728"/>
        <c:crosses val="autoZero"/>
        <c:auto val="1"/>
        <c:lblAlgn val="ctr"/>
        <c:lblOffset val="100"/>
        <c:noMultiLvlLbl val="0"/>
      </c:catAx>
      <c:valAx>
        <c:axId val="700057728"/>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70005731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Household Consumption in cities</a:t>
            </a:r>
            <a:r>
              <a:rPr lang="en-US" sz="1200" baseline="0"/>
              <a:t> (USD </a:t>
            </a:r>
            <a:r>
              <a:rPr lang="en-US" sz="1200" baseline="0" err="1"/>
              <a:t>Trn</a:t>
            </a:r>
            <a:r>
              <a:rPr lang="en-US" sz="1200" baseline="0"/>
              <a:t>)</a:t>
            </a:r>
            <a:endParaRPr lang="en-US"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620053120999459"/>
          <c:y val="0.18468955706580303"/>
          <c:w val="0.81341161185979549"/>
          <c:h val="0.5603045793321314"/>
        </c:manualLayout>
      </c:layout>
      <c:barChart>
        <c:barDir val="col"/>
        <c:grouping val="clustered"/>
        <c:varyColors val="0"/>
        <c:ser>
          <c:idx val="0"/>
          <c:order val="0"/>
          <c:tx>
            <c:strRef>
              <c:f>Sheet1!$B$1</c:f>
              <c:strCache>
                <c:ptCount val="1"/>
                <c:pt idx="0">
                  <c:v>Tier 1</c:v>
                </c:pt>
              </c:strCache>
            </c:strRef>
          </c:tx>
          <c:spPr>
            <a:solidFill>
              <a:schemeClr val="accent2">
                <a:lumMod val="60000"/>
                <a:lumOff val="40000"/>
              </a:schemeClr>
            </a:solidFill>
            <a:ln>
              <a:solidFill>
                <a:schemeClr val="accent2">
                  <a:lumMod val="60000"/>
                  <a:lumOff val="40000"/>
                </a:schemeClr>
              </a:solidFill>
            </a:ln>
            <a:effectLst/>
          </c:spPr>
          <c:invertIfNegative val="0"/>
          <c:cat>
            <c:strRef>
              <c:f>Sheet1!$A$2:$A$3</c:f>
              <c:strCache>
                <c:ptCount val="2"/>
                <c:pt idx="0">
                  <c:v>2017</c:v>
                </c:pt>
                <c:pt idx="1">
                  <c:v>2030E</c:v>
                </c:pt>
              </c:strCache>
            </c:strRef>
          </c:cat>
          <c:val>
            <c:numRef>
              <c:f>Sheet1!$B$2:$B$3</c:f>
              <c:numCache>
                <c:formatCode>General</c:formatCode>
                <c:ptCount val="2"/>
                <c:pt idx="0">
                  <c:v>0.5</c:v>
                </c:pt>
                <c:pt idx="1">
                  <c:v>1.1000000000000001</c:v>
                </c:pt>
              </c:numCache>
            </c:numRef>
          </c:val>
          <c:extLst>
            <c:ext xmlns:c16="http://schemas.microsoft.com/office/drawing/2014/chart" uri="{C3380CC4-5D6E-409C-BE32-E72D297353CC}">
              <c16:uniqueId val="{00000000-7AC5-4FA3-B765-E0D3D2C4919D}"/>
            </c:ext>
          </c:extLst>
        </c:ser>
        <c:ser>
          <c:idx val="1"/>
          <c:order val="1"/>
          <c:tx>
            <c:strRef>
              <c:f>Sheet1!$C$1</c:f>
              <c:strCache>
                <c:ptCount val="1"/>
                <c:pt idx="0">
                  <c:v>Tier 2</c:v>
                </c:pt>
              </c:strCache>
            </c:strRef>
          </c:tx>
          <c:spPr>
            <a:solidFill>
              <a:schemeClr val="accent2"/>
            </a:solidFill>
            <a:ln>
              <a:noFill/>
            </a:ln>
            <a:effectLst/>
          </c:spPr>
          <c:invertIfNegative val="0"/>
          <c:cat>
            <c:strRef>
              <c:f>Sheet1!$A$2:$A$3</c:f>
              <c:strCache>
                <c:ptCount val="2"/>
                <c:pt idx="0">
                  <c:v>2017</c:v>
                </c:pt>
                <c:pt idx="1">
                  <c:v>2030E</c:v>
                </c:pt>
              </c:strCache>
            </c:strRef>
          </c:cat>
          <c:val>
            <c:numRef>
              <c:f>Sheet1!$C$2:$C$3</c:f>
              <c:numCache>
                <c:formatCode>General</c:formatCode>
                <c:ptCount val="2"/>
                <c:pt idx="0">
                  <c:v>0.9</c:v>
                </c:pt>
                <c:pt idx="1">
                  <c:v>2.4</c:v>
                </c:pt>
              </c:numCache>
            </c:numRef>
          </c:val>
          <c:extLst>
            <c:ext xmlns:c16="http://schemas.microsoft.com/office/drawing/2014/chart" uri="{C3380CC4-5D6E-409C-BE32-E72D297353CC}">
              <c16:uniqueId val="{00000001-7AC5-4FA3-B765-E0D3D2C4919D}"/>
            </c:ext>
          </c:extLst>
        </c:ser>
        <c:ser>
          <c:idx val="2"/>
          <c:order val="2"/>
          <c:tx>
            <c:strRef>
              <c:f>Sheet1!$D$1</c:f>
              <c:strCache>
                <c:ptCount val="1"/>
                <c:pt idx="0">
                  <c:v>&gt; Tier 3</c:v>
                </c:pt>
              </c:strCache>
            </c:strRef>
          </c:tx>
          <c:spPr>
            <a:solidFill>
              <a:schemeClr val="accent3"/>
            </a:solidFill>
            <a:ln>
              <a:noFill/>
            </a:ln>
            <a:effectLst/>
          </c:spPr>
          <c:invertIfNegative val="0"/>
          <c:cat>
            <c:strRef>
              <c:f>Sheet1!$A$2:$A$3</c:f>
              <c:strCache>
                <c:ptCount val="2"/>
                <c:pt idx="0">
                  <c:v>2017</c:v>
                </c:pt>
                <c:pt idx="1">
                  <c:v>2030E</c:v>
                </c:pt>
              </c:strCache>
            </c:strRef>
          </c:cat>
          <c:val>
            <c:numRef>
              <c:f>Sheet1!$D$2:$D$3</c:f>
              <c:numCache>
                <c:formatCode>General</c:formatCode>
                <c:ptCount val="2"/>
                <c:pt idx="0">
                  <c:v>2.2999999999999998</c:v>
                </c:pt>
                <c:pt idx="1">
                  <c:v>6.9</c:v>
                </c:pt>
              </c:numCache>
            </c:numRef>
          </c:val>
          <c:extLst>
            <c:ext xmlns:c16="http://schemas.microsoft.com/office/drawing/2014/chart" uri="{C3380CC4-5D6E-409C-BE32-E72D297353CC}">
              <c16:uniqueId val="{00000002-7AC5-4FA3-B765-E0D3D2C4919D}"/>
            </c:ext>
          </c:extLst>
        </c:ser>
        <c:dLbls>
          <c:showLegendKey val="0"/>
          <c:showVal val="0"/>
          <c:showCatName val="0"/>
          <c:showSerName val="0"/>
          <c:showPercent val="0"/>
          <c:showBubbleSize val="0"/>
        </c:dLbls>
        <c:gapWidth val="219"/>
        <c:overlap val="-27"/>
        <c:axId val="970249504"/>
        <c:axId val="970238272"/>
      </c:barChart>
      <c:catAx>
        <c:axId val="970249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970238272"/>
        <c:crosses val="autoZero"/>
        <c:auto val="1"/>
        <c:lblAlgn val="ctr"/>
        <c:lblOffset val="100"/>
        <c:noMultiLvlLbl val="0"/>
      </c:catAx>
      <c:valAx>
        <c:axId val="97023827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0249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No. Of Eco-Smartphones Sold</c:v>
                </c:pt>
              </c:strCache>
            </c:strRef>
          </c:tx>
          <c:spPr>
            <a:solidFill>
              <a:schemeClr val="accent1">
                <a:lumMod val="60000"/>
                <a:lumOff val="40000"/>
              </a:schemeClr>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Sheet1!$C$2:$C$10</c:f>
              <c:numCache>
                <c:formatCode>0</c:formatCode>
                <c:ptCount val="9"/>
                <c:pt idx="0">
                  <c:v>7.84</c:v>
                </c:pt>
                <c:pt idx="1">
                  <c:v>9.4079999999999995</c:v>
                </c:pt>
                <c:pt idx="2">
                  <c:v>10.976000000000001</c:v>
                </c:pt>
                <c:pt idx="3">
                  <c:v>12.544</c:v>
                </c:pt>
                <c:pt idx="4">
                  <c:v>14.111999999999998</c:v>
                </c:pt>
                <c:pt idx="5">
                  <c:v>15.68</c:v>
                </c:pt>
                <c:pt idx="6">
                  <c:v>17.247999999999998</c:v>
                </c:pt>
                <c:pt idx="7">
                  <c:v>18.815999999999999</c:v>
                </c:pt>
                <c:pt idx="8">
                  <c:v>20.384</c:v>
                </c:pt>
              </c:numCache>
            </c:numRef>
          </c:val>
          <c:extLst>
            <c:ext xmlns:c16="http://schemas.microsoft.com/office/drawing/2014/chart" uri="{C3380CC4-5D6E-409C-BE32-E72D297353CC}">
              <c16:uniqueId val="{00000001-1245-F54B-9948-7D436A2AA1A5}"/>
            </c:ext>
          </c:extLst>
        </c:ser>
        <c:dLbls>
          <c:showLegendKey val="0"/>
          <c:showVal val="0"/>
          <c:showCatName val="0"/>
          <c:showSerName val="0"/>
          <c:showPercent val="0"/>
          <c:showBubbleSize val="0"/>
        </c:dLbls>
        <c:gapWidth val="150"/>
        <c:axId val="1893043392"/>
        <c:axId val="1893045040"/>
      </c:barChart>
      <c:lineChart>
        <c:grouping val="standard"/>
        <c:varyColors val="0"/>
        <c:ser>
          <c:idx val="0"/>
          <c:order val="0"/>
          <c:tx>
            <c:strRef>
              <c:f>Sheet1!$B$1</c:f>
              <c:strCache>
                <c:ptCount val="1"/>
                <c:pt idx="0">
                  <c:v>Eco-Smartpohone Penetration Rate</c:v>
                </c:pt>
              </c:strCache>
            </c:strRef>
          </c:tx>
          <c:spPr>
            <a:ln w="12700" cap="rnd">
              <a:solidFill>
                <a:schemeClr val="tx2">
                  <a:lumMod val="75000"/>
                </a:schemeClr>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Sheet1!$B$2:$B$10</c:f>
              <c:numCache>
                <c:formatCode>0.0%</c:formatCode>
                <c:ptCount val="9"/>
                <c:pt idx="0">
                  <c:v>0.01</c:v>
                </c:pt>
                <c:pt idx="1">
                  <c:v>1.2E-2</c:v>
                </c:pt>
                <c:pt idx="2">
                  <c:v>1.4E-2</c:v>
                </c:pt>
                <c:pt idx="3">
                  <c:v>1.6E-2</c:v>
                </c:pt>
                <c:pt idx="4">
                  <c:v>1.7999999999999999E-2</c:v>
                </c:pt>
                <c:pt idx="5">
                  <c:v>0.02</c:v>
                </c:pt>
                <c:pt idx="6">
                  <c:v>2.1999999999999999E-2</c:v>
                </c:pt>
                <c:pt idx="7">
                  <c:v>2.4E-2</c:v>
                </c:pt>
                <c:pt idx="8">
                  <c:v>2.5999999999999999E-2</c:v>
                </c:pt>
              </c:numCache>
            </c:numRef>
          </c:val>
          <c:smooth val="0"/>
          <c:extLst>
            <c:ext xmlns:c16="http://schemas.microsoft.com/office/drawing/2014/chart" uri="{C3380CC4-5D6E-409C-BE32-E72D297353CC}">
              <c16:uniqueId val="{00000000-1245-F54B-9948-7D436A2AA1A5}"/>
            </c:ext>
          </c:extLst>
        </c:ser>
        <c:dLbls>
          <c:showLegendKey val="0"/>
          <c:showVal val="0"/>
          <c:showCatName val="0"/>
          <c:showSerName val="0"/>
          <c:showPercent val="0"/>
          <c:showBubbleSize val="0"/>
        </c:dLbls>
        <c:marker val="1"/>
        <c:smooth val="0"/>
        <c:axId val="748285728"/>
        <c:axId val="747963840"/>
      </c:lineChart>
      <c:catAx>
        <c:axId val="1893043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93045040"/>
        <c:crosses val="autoZero"/>
        <c:auto val="1"/>
        <c:lblAlgn val="ctr"/>
        <c:lblOffset val="100"/>
        <c:noMultiLvlLbl val="0"/>
      </c:catAx>
      <c:valAx>
        <c:axId val="1893045040"/>
        <c:scaling>
          <c:orientation val="minMax"/>
        </c:scaling>
        <c:delete val="0"/>
        <c:axPos val="l"/>
        <c:majorGridlines>
          <c:spPr>
            <a:ln w="9525" cap="flat" cmpd="sng" algn="ctr">
              <a:no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93043392"/>
        <c:crosses val="autoZero"/>
        <c:crossBetween val="between"/>
      </c:valAx>
      <c:valAx>
        <c:axId val="747963840"/>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8285728"/>
        <c:crosses val="max"/>
        <c:crossBetween val="between"/>
      </c:valAx>
      <c:catAx>
        <c:axId val="748285728"/>
        <c:scaling>
          <c:orientation val="minMax"/>
        </c:scaling>
        <c:delete val="1"/>
        <c:axPos val="b"/>
        <c:numFmt formatCode="General" sourceLinked="1"/>
        <c:majorTickMark val="out"/>
        <c:minorTickMark val="none"/>
        <c:tickLblPos val="nextTo"/>
        <c:crossAx val="7479638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1"/>
          <c:tx>
            <c:strRef>
              <c:f>Sheet1!$C$1</c:f>
              <c:strCache>
                <c:ptCount val="1"/>
                <c:pt idx="0">
                  <c:v>Revenue From Legacy Smartphone Lines (CNY mn)</c:v>
                </c:pt>
              </c:strCache>
            </c:strRef>
          </c:tx>
          <c:spPr>
            <a:solidFill>
              <a:schemeClr val="accent2">
                <a:lumMod val="40000"/>
                <a:lumOff val="60000"/>
              </a:schemeClr>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Sheet1!$C$2:$C$10</c:f>
              <c:numCache>
                <c:formatCode>0</c:formatCode>
                <c:ptCount val="9"/>
                <c:pt idx="0">
                  <c:v>127549.4155</c:v>
                </c:pt>
                <c:pt idx="1">
                  <c:v>138734.51809</c:v>
                </c:pt>
                <c:pt idx="2">
                  <c:v>150130.56779025</c:v>
                </c:pt>
                <c:pt idx="3">
                  <c:v>161740.66503269601</c:v>
                </c:pt>
                <c:pt idx="4">
                  <c:v>173567.9511632119</c:v>
                </c:pt>
                <c:pt idx="5">
                  <c:v>185615.60894983483</c:v>
                </c:pt>
                <c:pt idx="6">
                  <c:v>197886.86309707392</c:v>
                </c:pt>
                <c:pt idx="7">
                  <c:v>210384.9807663628</c:v>
                </c:pt>
                <c:pt idx="8">
                  <c:v>223113.27210272773</c:v>
                </c:pt>
              </c:numCache>
            </c:numRef>
          </c:val>
          <c:extLst>
            <c:ext xmlns:c16="http://schemas.microsoft.com/office/drawing/2014/chart" uri="{C3380CC4-5D6E-409C-BE32-E72D297353CC}">
              <c16:uniqueId val="{00000000-89AA-6645-8A8C-AF3E422CE520}"/>
            </c:ext>
          </c:extLst>
        </c:ser>
        <c:ser>
          <c:idx val="2"/>
          <c:order val="2"/>
          <c:tx>
            <c:strRef>
              <c:f>Sheet1!$D$1</c:f>
              <c:strCache>
                <c:ptCount val="1"/>
                <c:pt idx="0">
                  <c:v>Revenue From Eco-Lines (CNY mn)</c:v>
                </c:pt>
              </c:strCache>
            </c:strRef>
          </c:tx>
          <c:spPr>
            <a:solidFill>
              <a:srgbClr val="E68D50"/>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Sheet1!$D$2:$D$10</c:f>
              <c:numCache>
                <c:formatCode>0</c:formatCode>
                <c:ptCount val="9"/>
                <c:pt idx="0">
                  <c:v>29321.599999999999</c:v>
                </c:pt>
                <c:pt idx="1">
                  <c:v>35185.919999999998</c:v>
                </c:pt>
                <c:pt idx="2">
                  <c:v>41050.240000000005</c:v>
                </c:pt>
                <c:pt idx="3">
                  <c:v>46914.560000000005</c:v>
                </c:pt>
                <c:pt idx="4">
                  <c:v>52778.87999999999</c:v>
                </c:pt>
                <c:pt idx="5">
                  <c:v>58643.199999999997</c:v>
                </c:pt>
                <c:pt idx="6">
                  <c:v>64507.51999999999</c:v>
                </c:pt>
                <c:pt idx="7">
                  <c:v>70371.839999999997</c:v>
                </c:pt>
                <c:pt idx="8">
                  <c:v>76236.160000000003</c:v>
                </c:pt>
              </c:numCache>
            </c:numRef>
          </c:val>
          <c:extLst>
            <c:ext xmlns:c16="http://schemas.microsoft.com/office/drawing/2014/chart" uri="{C3380CC4-5D6E-409C-BE32-E72D297353CC}">
              <c16:uniqueId val="{00000003-89AA-6645-8A8C-AF3E422CE520}"/>
            </c:ext>
          </c:extLst>
        </c:ser>
        <c:dLbls>
          <c:showLegendKey val="0"/>
          <c:showVal val="0"/>
          <c:showCatName val="0"/>
          <c:showSerName val="0"/>
          <c:showPercent val="0"/>
          <c:showBubbleSize val="0"/>
        </c:dLbls>
        <c:gapWidth val="150"/>
        <c:overlap val="100"/>
        <c:axId val="459969456"/>
        <c:axId val="459967008"/>
      </c:barChart>
      <c:lineChart>
        <c:grouping val="standard"/>
        <c:varyColors val="0"/>
        <c:ser>
          <c:idx val="0"/>
          <c:order val="0"/>
          <c:tx>
            <c:strRef>
              <c:f>Sheet1!$B$1</c:f>
              <c:strCache>
                <c:ptCount val="1"/>
                <c:pt idx="0">
                  <c:v>China Smartphone Market Share %</c:v>
                </c:pt>
              </c:strCache>
            </c:strRef>
          </c:tx>
          <c:spPr>
            <a:ln w="12700" cap="rnd">
              <a:solidFill>
                <a:schemeClr val="tx2">
                  <a:lumMod val="75000"/>
                </a:schemeClr>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Sheet1!$B$2:$B$10</c:f>
              <c:numCache>
                <c:formatCode>_(#,##0%_);_(\(#,##0%\)_);_(#,##0%_)</c:formatCode>
                <c:ptCount val="9"/>
                <c:pt idx="0">
                  <c:v>0.13</c:v>
                </c:pt>
                <c:pt idx="1">
                  <c:v>0.14000000000000001</c:v>
                </c:pt>
                <c:pt idx="2">
                  <c:v>0.15</c:v>
                </c:pt>
                <c:pt idx="3">
                  <c:v>0.16</c:v>
                </c:pt>
                <c:pt idx="4">
                  <c:v>0.17</c:v>
                </c:pt>
                <c:pt idx="5">
                  <c:v>0.18</c:v>
                </c:pt>
                <c:pt idx="6">
                  <c:v>0.19</c:v>
                </c:pt>
                <c:pt idx="7">
                  <c:v>0.2</c:v>
                </c:pt>
                <c:pt idx="8">
                  <c:v>0.21</c:v>
                </c:pt>
              </c:numCache>
            </c:numRef>
          </c:val>
          <c:smooth val="0"/>
          <c:extLst>
            <c:ext xmlns:c16="http://schemas.microsoft.com/office/drawing/2014/chart" uri="{C3380CC4-5D6E-409C-BE32-E72D297353CC}">
              <c16:uniqueId val="{00000001-89AA-6645-8A8C-AF3E422CE520}"/>
            </c:ext>
          </c:extLst>
        </c:ser>
        <c:dLbls>
          <c:showLegendKey val="0"/>
          <c:showVal val="0"/>
          <c:showCatName val="0"/>
          <c:showSerName val="0"/>
          <c:showPercent val="0"/>
          <c:showBubbleSize val="0"/>
        </c:dLbls>
        <c:marker val="1"/>
        <c:smooth val="0"/>
        <c:axId val="1893043392"/>
        <c:axId val="1893045040"/>
      </c:lineChart>
      <c:catAx>
        <c:axId val="1893043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93045040"/>
        <c:crosses val="autoZero"/>
        <c:auto val="1"/>
        <c:lblAlgn val="ctr"/>
        <c:lblOffset val="100"/>
        <c:noMultiLvlLbl val="0"/>
      </c:catAx>
      <c:valAx>
        <c:axId val="1893045040"/>
        <c:scaling>
          <c:orientation val="minMax"/>
        </c:scaling>
        <c:delete val="0"/>
        <c:axPos val="l"/>
        <c:majorGridlines>
          <c:spPr>
            <a:ln w="9525" cap="flat" cmpd="sng" algn="ctr">
              <a:noFill/>
              <a:round/>
            </a:ln>
            <a:effectLst/>
          </c:spPr>
        </c:majorGridlines>
        <c:numFmt formatCode="_(#,##0%_);_(\(#,##0%\)_);_(#,##0%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93043392"/>
        <c:crosses val="autoZero"/>
        <c:crossBetween val="between"/>
      </c:valAx>
      <c:valAx>
        <c:axId val="459967008"/>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59969456"/>
        <c:crosses val="max"/>
        <c:crossBetween val="between"/>
      </c:valAx>
      <c:catAx>
        <c:axId val="459969456"/>
        <c:scaling>
          <c:orientation val="minMax"/>
        </c:scaling>
        <c:delete val="1"/>
        <c:axPos val="b"/>
        <c:numFmt formatCode="General" sourceLinked="1"/>
        <c:majorTickMark val="out"/>
        <c:minorTickMark val="none"/>
        <c:tickLblPos val="nextTo"/>
        <c:crossAx val="459967008"/>
        <c:crosses val="autoZero"/>
        <c:auto val="1"/>
        <c:lblAlgn val="ctr"/>
        <c:lblOffset val="100"/>
        <c:noMultiLvlLbl val="0"/>
      </c:catAx>
      <c:spPr>
        <a:noFill/>
        <a:ln>
          <a:noFill/>
        </a:ln>
        <a:effectLst/>
      </c:spPr>
    </c:plotArea>
    <c:legend>
      <c:legendPos val="b"/>
      <c:layout>
        <c:manualLayout>
          <c:xMode val="edge"/>
          <c:yMode val="edge"/>
          <c:x val="2.5761732407256405E-2"/>
          <c:y val="0.7605244386366633"/>
          <c:w val="0.94612034139207268"/>
          <c:h val="0.2014119501756320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No. Of Eco-Smartphones Sold</c:v>
                </c:pt>
              </c:strCache>
            </c:strRef>
          </c:tx>
          <c:spPr>
            <a:solidFill>
              <a:schemeClr val="accent1">
                <a:lumMod val="60000"/>
                <a:lumOff val="40000"/>
              </a:schemeClr>
            </a:solidFill>
            <a:ln>
              <a:noFill/>
            </a:ln>
            <a:effectLst/>
          </c:spPr>
          <c:invertIfNegative val="0"/>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Sheet1!$C$2:$C$10</c:f>
              <c:numCache>
                <c:formatCode>0</c:formatCode>
                <c:ptCount val="9"/>
                <c:pt idx="0">
                  <c:v>2590</c:v>
                </c:pt>
                <c:pt idx="1">
                  <c:v>5180</c:v>
                </c:pt>
                <c:pt idx="2">
                  <c:v>9324</c:v>
                </c:pt>
                <c:pt idx="3">
                  <c:v>14918.400000000001</c:v>
                </c:pt>
                <c:pt idx="4">
                  <c:v>22377.600000000002</c:v>
                </c:pt>
                <c:pt idx="5">
                  <c:v>31328.639999999999</c:v>
                </c:pt>
                <c:pt idx="6">
                  <c:v>40727.232000000004</c:v>
                </c:pt>
                <c:pt idx="7">
                  <c:v>50909.040000000008</c:v>
                </c:pt>
                <c:pt idx="8">
                  <c:v>61090.848000000005</c:v>
                </c:pt>
              </c:numCache>
            </c:numRef>
          </c:val>
          <c:extLst>
            <c:ext xmlns:c16="http://schemas.microsoft.com/office/drawing/2014/chart" uri="{C3380CC4-5D6E-409C-BE32-E72D297353CC}">
              <c16:uniqueId val="{00000003-6402-5A47-BE88-2A5AFBA8E46F}"/>
            </c:ext>
          </c:extLst>
        </c:ser>
        <c:dLbls>
          <c:showLegendKey val="0"/>
          <c:showVal val="0"/>
          <c:showCatName val="0"/>
          <c:showSerName val="0"/>
          <c:showPercent val="0"/>
          <c:showBubbleSize val="0"/>
        </c:dLbls>
        <c:gapWidth val="150"/>
        <c:axId val="428243872"/>
        <c:axId val="428236176"/>
      </c:barChart>
      <c:lineChart>
        <c:grouping val="standard"/>
        <c:varyColors val="0"/>
        <c:ser>
          <c:idx val="0"/>
          <c:order val="0"/>
          <c:tx>
            <c:strRef>
              <c:f>Sheet1!$B$1</c:f>
              <c:strCache>
                <c:ptCount val="1"/>
                <c:pt idx="0">
                  <c:v>Revenue Growth %</c:v>
                </c:pt>
              </c:strCache>
            </c:strRef>
          </c:tx>
          <c:spPr>
            <a:ln w="12700" cap="rnd">
              <a:solidFill>
                <a:schemeClr val="tx2">
                  <a:lumMod val="75000"/>
                </a:schemeClr>
              </a:solidFill>
              <a:round/>
            </a:ln>
            <a:effectLst/>
          </c:spPr>
          <c:marker>
            <c:symbol val="none"/>
          </c:marker>
          <c:cat>
            <c:strRef>
              <c:f>Sheet1!$A$2:$A$10</c:f>
              <c:strCache>
                <c:ptCount val="9"/>
                <c:pt idx="0">
                  <c:v>2022E</c:v>
                </c:pt>
                <c:pt idx="1">
                  <c:v>2023E</c:v>
                </c:pt>
                <c:pt idx="2">
                  <c:v>2024E</c:v>
                </c:pt>
                <c:pt idx="3">
                  <c:v>2025E</c:v>
                </c:pt>
                <c:pt idx="4">
                  <c:v>2026E</c:v>
                </c:pt>
                <c:pt idx="5">
                  <c:v>2027E</c:v>
                </c:pt>
                <c:pt idx="6">
                  <c:v>2028E</c:v>
                </c:pt>
                <c:pt idx="7">
                  <c:v>2029E</c:v>
                </c:pt>
                <c:pt idx="8">
                  <c:v>2030E</c:v>
                </c:pt>
              </c:strCache>
            </c:strRef>
          </c:cat>
          <c:val>
            <c:numRef>
              <c:f>Sheet1!$B$2:$B$10</c:f>
              <c:numCache>
                <c:formatCode>0.0%</c:formatCode>
                <c:ptCount val="9"/>
                <c:pt idx="1">
                  <c:v>1</c:v>
                </c:pt>
                <c:pt idx="2">
                  <c:v>0.8</c:v>
                </c:pt>
                <c:pt idx="3">
                  <c:v>0.60000000000000009</c:v>
                </c:pt>
                <c:pt idx="4">
                  <c:v>0.5</c:v>
                </c:pt>
                <c:pt idx="5">
                  <c:v>0.39999999999999991</c:v>
                </c:pt>
                <c:pt idx="6">
                  <c:v>0.30000000000000004</c:v>
                </c:pt>
                <c:pt idx="7">
                  <c:v>0.25</c:v>
                </c:pt>
                <c:pt idx="8">
                  <c:v>0.19999999999999996</c:v>
                </c:pt>
              </c:numCache>
            </c:numRef>
          </c:val>
          <c:smooth val="0"/>
          <c:extLst>
            <c:ext xmlns:c16="http://schemas.microsoft.com/office/drawing/2014/chart" uri="{C3380CC4-5D6E-409C-BE32-E72D297353CC}">
              <c16:uniqueId val="{00000001-6402-5A47-BE88-2A5AFBA8E46F}"/>
            </c:ext>
          </c:extLst>
        </c:ser>
        <c:dLbls>
          <c:showLegendKey val="0"/>
          <c:showVal val="0"/>
          <c:showCatName val="0"/>
          <c:showSerName val="0"/>
          <c:showPercent val="0"/>
          <c:showBubbleSize val="0"/>
        </c:dLbls>
        <c:marker val="1"/>
        <c:smooth val="0"/>
        <c:axId val="748285728"/>
        <c:axId val="747963840"/>
      </c:lineChart>
      <c:valAx>
        <c:axId val="747963840"/>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8285728"/>
        <c:crosses val="max"/>
        <c:crossBetween val="between"/>
      </c:valAx>
      <c:catAx>
        <c:axId val="748285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47963840"/>
        <c:crosses val="autoZero"/>
        <c:auto val="1"/>
        <c:lblAlgn val="ctr"/>
        <c:lblOffset val="100"/>
        <c:noMultiLvlLbl val="0"/>
      </c:catAx>
      <c:valAx>
        <c:axId val="428236176"/>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28243872"/>
        <c:crosses val="autoZero"/>
        <c:crossBetween val="between"/>
      </c:valAx>
      <c:catAx>
        <c:axId val="428243872"/>
        <c:scaling>
          <c:orientation val="minMax"/>
        </c:scaling>
        <c:delete val="1"/>
        <c:axPos val="b"/>
        <c:numFmt formatCode="General" sourceLinked="1"/>
        <c:majorTickMark val="out"/>
        <c:minorTickMark val="none"/>
        <c:tickLblPos val="nextTo"/>
        <c:crossAx val="4282361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5">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04A45-8A8E-6B4A-ABF2-0359E2B4FF81}"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F710B-F302-934E-9864-BA25B96B6614}" type="slidenum">
              <a:rPr lang="en-US" smtClean="0"/>
              <a:t>‹#›</a:t>
            </a:fld>
            <a:endParaRPr lang="en-US"/>
          </a:p>
        </p:txBody>
      </p:sp>
    </p:spTree>
    <p:extLst>
      <p:ext uri="{BB962C8B-B14F-4D97-AF65-F5344CB8AC3E}">
        <p14:creationId xmlns:p14="http://schemas.microsoft.com/office/powerpoint/2010/main" val="378722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3EF710B-F302-934E-9864-BA25B96B6614}" type="slidenum">
              <a:rPr lang="en-US" smtClean="0"/>
              <a:t>3</a:t>
            </a:fld>
            <a:endParaRPr lang="en-US"/>
          </a:p>
        </p:txBody>
      </p:sp>
    </p:spTree>
    <p:extLst>
      <p:ext uri="{BB962C8B-B14F-4D97-AF65-F5344CB8AC3E}">
        <p14:creationId xmlns:p14="http://schemas.microsoft.com/office/powerpoint/2010/main" val="349972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Tier1 eco: https://</a:t>
            </a:r>
            <a:r>
              <a:rPr lang="en-US" err="1"/>
              <a:t>daxueconsulting.com</a:t>
            </a:r>
            <a:r>
              <a:rPr lang="en-US"/>
              <a:t>/green-products-china/</a:t>
            </a:r>
          </a:p>
          <a:p>
            <a:r>
              <a:rPr lang="en-US"/>
              <a:t>Eco rating https://</a:t>
            </a:r>
            <a:r>
              <a:rPr lang="en-US" err="1"/>
              <a:t>www.compareandrecycle.co.uk</a:t>
            </a:r>
            <a:r>
              <a:rPr lang="en-US"/>
              <a:t>/blog/what-is-mobile-phones-eco-rating</a:t>
            </a:r>
          </a:p>
        </p:txBody>
      </p:sp>
      <p:sp>
        <p:nvSpPr>
          <p:cNvPr id="4" name="Slide Number Placeholder 3"/>
          <p:cNvSpPr>
            <a:spLocks noGrp="1"/>
          </p:cNvSpPr>
          <p:nvPr>
            <p:ph type="sldNum" sz="quarter" idx="5"/>
          </p:nvPr>
        </p:nvSpPr>
        <p:spPr/>
        <p:txBody>
          <a:bodyPr/>
          <a:lstStyle/>
          <a:p>
            <a:fld id="{23EF710B-F302-934E-9864-BA25B96B6614}" type="slidenum">
              <a:rPr lang="en-US" smtClean="0"/>
              <a:t>5</a:t>
            </a:fld>
            <a:endParaRPr lang="en-US"/>
          </a:p>
        </p:txBody>
      </p:sp>
    </p:spTree>
    <p:extLst>
      <p:ext uri="{BB962C8B-B14F-4D97-AF65-F5344CB8AC3E}">
        <p14:creationId xmlns:p14="http://schemas.microsoft.com/office/powerpoint/2010/main" val="426352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unfccc.int</a:t>
            </a:r>
            <a:r>
              <a:rPr lang="en-US"/>
              <a:t>/climate-action/momentum-for-change/planetary-health/</a:t>
            </a:r>
            <a:r>
              <a:rPr lang="en-US" err="1"/>
              <a:t>alipay</a:t>
            </a:r>
            <a:r>
              <a:rPr lang="en-US"/>
              <a:t>-ant-forest</a:t>
            </a:r>
          </a:p>
          <a:p>
            <a:r>
              <a:rPr lang="en-US"/>
              <a:t>https://</a:t>
            </a:r>
            <a:r>
              <a:rPr lang="en-US" err="1"/>
              <a:t>technode.com</a:t>
            </a:r>
            <a:r>
              <a:rPr lang="en-US"/>
              <a:t>/2018/01/26/new-report-shows-differences-between-huawei-users-vs-xiaomi-smartphone-users/</a:t>
            </a:r>
          </a:p>
        </p:txBody>
      </p:sp>
      <p:sp>
        <p:nvSpPr>
          <p:cNvPr id="4" name="Slide Number Placeholder 3"/>
          <p:cNvSpPr>
            <a:spLocks noGrp="1"/>
          </p:cNvSpPr>
          <p:nvPr>
            <p:ph type="sldNum" sz="quarter" idx="5"/>
          </p:nvPr>
        </p:nvSpPr>
        <p:spPr/>
        <p:txBody>
          <a:bodyPr/>
          <a:lstStyle/>
          <a:p>
            <a:fld id="{23EF710B-F302-934E-9864-BA25B96B6614}" type="slidenum">
              <a:rPr lang="en-US" smtClean="0"/>
              <a:t>6</a:t>
            </a:fld>
            <a:endParaRPr lang="en-US"/>
          </a:p>
        </p:txBody>
      </p:sp>
    </p:spTree>
    <p:extLst>
      <p:ext uri="{BB962C8B-B14F-4D97-AF65-F5344CB8AC3E}">
        <p14:creationId xmlns:p14="http://schemas.microsoft.com/office/powerpoint/2010/main" val="179904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EF710B-F302-934E-9864-BA25B96B6614}" type="slidenum">
              <a:rPr lang="en-US" smtClean="0"/>
              <a:t>9</a:t>
            </a:fld>
            <a:endParaRPr lang="en-US"/>
          </a:p>
        </p:txBody>
      </p:sp>
    </p:spTree>
    <p:extLst>
      <p:ext uri="{BB962C8B-B14F-4D97-AF65-F5344CB8AC3E}">
        <p14:creationId xmlns:p14="http://schemas.microsoft.com/office/powerpoint/2010/main" val="770380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IoT: 25% 2028 https://</a:t>
            </a:r>
            <a:r>
              <a:rPr lang="en-US" err="1"/>
              <a:t>www.globenewswire.com</a:t>
            </a:r>
            <a:r>
              <a:rPr lang="en-US"/>
              <a:t>/news-release/2021/11/10/2331267/0/</a:t>
            </a:r>
            <a:r>
              <a:rPr lang="en-US" err="1"/>
              <a:t>en</a:t>
            </a:r>
            <a:r>
              <a:rPr lang="en-US"/>
              <a:t>/IoT-Market-Size-Share-Growth-Trends-Business-Opportunities-IoT-Companies-Statistics-Report-2028-Internet-of-Things-Industry-Report-Fortune-Business-Insights.html</a:t>
            </a:r>
          </a:p>
          <a:p>
            <a:endParaRPr lang="en-US"/>
          </a:p>
          <a:p>
            <a:r>
              <a:rPr lang="en-US"/>
              <a:t>Global Phone: https://</a:t>
            </a:r>
            <a:r>
              <a:rPr lang="en-US" err="1"/>
              <a:t>www.businesswire.com</a:t>
            </a:r>
            <a:r>
              <a:rPr lang="en-US"/>
              <a:t>/news/home/20200310005411/</a:t>
            </a:r>
            <a:r>
              <a:rPr lang="en-US" err="1"/>
              <a:t>en</a:t>
            </a:r>
            <a:r>
              <a:rPr lang="en-US"/>
              <a:t>/Global-Smartphone-Market-2020-2024-Growing-Adoption-of-AI-in-Smartphones-to-Boost-Growth-Technavio</a:t>
            </a:r>
          </a:p>
          <a:p>
            <a:endParaRPr lang="en-US"/>
          </a:p>
          <a:p>
            <a:r>
              <a:rPr lang="en-US"/>
              <a:t>Av China Phone Price: https://</a:t>
            </a:r>
            <a:r>
              <a:rPr lang="en-US" err="1"/>
              <a:t>www.statista.com</a:t>
            </a:r>
            <a:r>
              <a:rPr lang="en-US"/>
              <a:t>/statistics/1117586/china-average-unit-price-of-5g-smartphone/</a:t>
            </a:r>
          </a:p>
          <a:p>
            <a:r>
              <a:rPr lang="en-US"/>
              <a:t>Size: https://</a:t>
            </a:r>
            <a:r>
              <a:rPr lang="en-US" err="1"/>
              <a:t>www.idc.com</a:t>
            </a:r>
            <a:r>
              <a:rPr lang="en-US"/>
              <a:t>/</a:t>
            </a:r>
            <a:r>
              <a:rPr lang="en-US" err="1"/>
              <a:t>getdoc.jsp?containerId</a:t>
            </a:r>
            <a:r>
              <a:rPr lang="en-US"/>
              <a:t>=prAP48830922</a:t>
            </a:r>
          </a:p>
          <a:p>
            <a:endParaRPr lang="en-US"/>
          </a:p>
          <a:p>
            <a:r>
              <a:rPr lang="en-US" err="1"/>
              <a:t>AppleCAre</a:t>
            </a:r>
            <a:r>
              <a:rPr lang="en-US"/>
              <a:t> launched in 2011 hit 8.8b revenue In 10 years or 56 b CNY </a:t>
            </a:r>
          </a:p>
        </p:txBody>
      </p:sp>
      <p:sp>
        <p:nvSpPr>
          <p:cNvPr id="4" name="Slide Number Placeholder 3"/>
          <p:cNvSpPr>
            <a:spLocks noGrp="1"/>
          </p:cNvSpPr>
          <p:nvPr>
            <p:ph type="sldNum" sz="quarter" idx="5"/>
          </p:nvPr>
        </p:nvSpPr>
        <p:spPr/>
        <p:txBody>
          <a:bodyPr/>
          <a:lstStyle/>
          <a:p>
            <a:fld id="{23EF710B-F302-934E-9864-BA25B96B6614}" type="slidenum">
              <a:rPr lang="en-US" smtClean="0"/>
              <a:t>11</a:t>
            </a:fld>
            <a:endParaRPr lang="en-US"/>
          </a:p>
        </p:txBody>
      </p:sp>
    </p:spTree>
    <p:extLst>
      <p:ext uri="{BB962C8B-B14F-4D97-AF65-F5344CB8AC3E}">
        <p14:creationId xmlns:p14="http://schemas.microsoft.com/office/powerpoint/2010/main" val="322228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EF710B-F302-934E-9864-BA25B96B6614}" type="slidenum">
              <a:rPr lang="en-US" smtClean="0"/>
              <a:t>13</a:t>
            </a:fld>
            <a:endParaRPr lang="en-US"/>
          </a:p>
        </p:txBody>
      </p:sp>
    </p:spTree>
    <p:extLst>
      <p:ext uri="{BB962C8B-B14F-4D97-AF65-F5344CB8AC3E}">
        <p14:creationId xmlns:p14="http://schemas.microsoft.com/office/powerpoint/2010/main" val="167525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5F82-7DE1-6348-8198-9E668E4A0831}"/>
              </a:ext>
            </a:extLst>
          </p:cNvPr>
          <p:cNvSpPr>
            <a:spLocks noGrp="1"/>
          </p:cNvSpPr>
          <p:nvPr>
            <p:ph type="ctrTitle"/>
          </p:nvPr>
        </p:nvSpPr>
        <p:spPr>
          <a:xfrm>
            <a:off x="327377" y="84228"/>
            <a:ext cx="9144000" cy="766763"/>
          </a:xfrm>
          <a:prstGeom prst="rect">
            <a:avLst/>
          </a:prstGeom>
        </p:spPr>
        <p:txBody>
          <a:bodyPr anchor="b">
            <a:normAutofit/>
          </a:bodyPr>
          <a:lstStyle>
            <a:lvl1pPr algn="l">
              <a:defRPr sz="3200">
                <a:latin typeface="+mj-lt"/>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DB25C024-BAF3-174F-AEFE-F1F475FF6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EDCAAE-58D4-CA47-A1DF-C3BC7C70BE81}"/>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5" name="Footer Placeholder 4">
            <a:extLst>
              <a:ext uri="{FF2B5EF4-FFF2-40B4-BE49-F238E27FC236}">
                <a16:creationId xmlns:a16="http://schemas.microsoft.com/office/drawing/2014/main" id="{00B2AB6F-9636-6440-B07C-F0C70C69D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DA2F7-1763-4642-91F6-31A32AC91DF3}"/>
              </a:ext>
            </a:extLst>
          </p:cNvPr>
          <p:cNvSpPr>
            <a:spLocks noGrp="1"/>
          </p:cNvSpPr>
          <p:nvPr>
            <p:ph type="sldNum" sz="quarter" idx="12"/>
          </p:nvPr>
        </p:nvSpPr>
        <p:spPr/>
        <p:txBody>
          <a:bodyPr/>
          <a:lstStyle/>
          <a:p>
            <a:fld id="{D57F1E4F-1CFF-5643-939E-217C01CDF565}" type="slidenum">
              <a:rPr lang="en-US" smtClean="0"/>
              <a:pPr/>
              <a:t>‹#›</a:t>
            </a:fld>
            <a:endParaRPr lang="en-US"/>
          </a:p>
        </p:txBody>
      </p:sp>
      <p:cxnSp>
        <p:nvCxnSpPr>
          <p:cNvPr id="8" name="Straight Connector 7">
            <a:extLst>
              <a:ext uri="{FF2B5EF4-FFF2-40B4-BE49-F238E27FC236}">
                <a16:creationId xmlns:a16="http://schemas.microsoft.com/office/drawing/2014/main" id="{5141CAAE-4721-F948-9443-5768A20520B8}"/>
              </a:ext>
            </a:extLst>
          </p:cNvPr>
          <p:cNvCxnSpPr>
            <a:cxnSpLocks/>
          </p:cNvCxnSpPr>
          <p:nvPr userDrawn="1"/>
        </p:nvCxnSpPr>
        <p:spPr>
          <a:xfrm>
            <a:off x="417688" y="846668"/>
            <a:ext cx="1135662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055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A93B-7CFF-EF4C-AA6C-DA24D7A14FD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17D264-E3B5-2343-B73D-AA52AB10C2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E7AFDA-5FEB-C549-BB3D-EFD97A139B33}"/>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5" name="Footer Placeholder 4">
            <a:extLst>
              <a:ext uri="{FF2B5EF4-FFF2-40B4-BE49-F238E27FC236}">
                <a16:creationId xmlns:a16="http://schemas.microsoft.com/office/drawing/2014/main" id="{B3BDFA2D-191D-F547-9ACE-12023CFA7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29137-1F8C-4142-8129-5FB5CBB6C15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216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B748BC-1597-3847-B759-CB92758058AA}"/>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94638F-744E-B141-B0E2-0848255238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0882E2-2A7A-5D48-8449-9FA420A9B0C3}"/>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5" name="Footer Placeholder 4">
            <a:extLst>
              <a:ext uri="{FF2B5EF4-FFF2-40B4-BE49-F238E27FC236}">
                <a16:creationId xmlns:a16="http://schemas.microsoft.com/office/drawing/2014/main" id="{8449AC4A-909D-AD49-A002-A592DCB90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CC4CE-A9D9-CA4C-A2DB-8F80DAB0D05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268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1399-398D-7444-9EEE-752D3CD81EC7}"/>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DAA7F1-736B-7E4D-AD97-2370A21DB3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DADEA-F982-B741-8C40-5706F4B0A2CB}"/>
              </a:ext>
            </a:extLst>
          </p:cNvPr>
          <p:cNvSpPr>
            <a:spLocks noGrp="1"/>
          </p:cNvSpPr>
          <p:nvPr>
            <p:ph type="dt" sz="half" idx="10"/>
          </p:nvPr>
        </p:nvSpPr>
        <p:spPr/>
        <p:txBody>
          <a:bodyPr/>
          <a:lstStyle/>
          <a:p>
            <a:fld id="{52647F38-B617-4D2F-AE0A-013F0C4D2C57}" type="datetimeFigureOut">
              <a:rPr lang="en-US" smtClean="0"/>
              <a:t>11/11/2023</a:t>
            </a:fld>
            <a:endParaRPr lang="en-US"/>
          </a:p>
        </p:txBody>
      </p:sp>
      <p:sp>
        <p:nvSpPr>
          <p:cNvPr id="5" name="Footer Placeholder 4">
            <a:extLst>
              <a:ext uri="{FF2B5EF4-FFF2-40B4-BE49-F238E27FC236}">
                <a16:creationId xmlns:a16="http://schemas.microsoft.com/office/drawing/2014/main" id="{220783D5-1ED3-FB4E-BFA4-1F3307CC6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82A87-7706-E14E-9402-3910D43CA2CB}"/>
              </a:ext>
            </a:extLst>
          </p:cNvPr>
          <p:cNvSpPr>
            <a:spLocks noGrp="1"/>
          </p:cNvSpPr>
          <p:nvPr>
            <p:ph type="sldNum" sz="quarter" idx="12"/>
          </p:nvPr>
        </p:nvSpPr>
        <p:spPr/>
        <p:txBody>
          <a:bodyPr/>
          <a:lstStyle/>
          <a:p>
            <a:fld id="{E97799C9-84D9-46D2-A11E-BCF8A720529D}" type="slidenum">
              <a:rPr lang="en-US" smtClean="0"/>
              <a:t>‹#›</a:t>
            </a:fld>
            <a:endParaRPr lang="en-US"/>
          </a:p>
        </p:txBody>
      </p:sp>
    </p:spTree>
    <p:extLst>
      <p:ext uri="{BB962C8B-B14F-4D97-AF65-F5344CB8AC3E}">
        <p14:creationId xmlns:p14="http://schemas.microsoft.com/office/powerpoint/2010/main" val="411058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6BA2-3FFD-3940-ABAF-3CB07784C32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37300E-0A75-C347-8E6E-312A06715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C1CF70F-F591-BC42-A08F-3FFC0F6A9601}"/>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5" name="Footer Placeholder 4">
            <a:extLst>
              <a:ext uri="{FF2B5EF4-FFF2-40B4-BE49-F238E27FC236}">
                <a16:creationId xmlns:a16="http://schemas.microsoft.com/office/drawing/2014/main" id="{C0FDC634-01E4-D844-9FF0-08920C90F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A597E-1484-9048-A0BD-11D6B949B7F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710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4512-F477-4F41-88CA-89B42320B70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694E4A-EF3D-6F41-8BEE-8671F095CD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DCFB43-F844-854A-A74F-1A998FD188D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FD8BF32-07C8-0C4B-9D12-1FD96AF992DF}"/>
              </a:ext>
            </a:extLst>
          </p:cNvPr>
          <p:cNvSpPr>
            <a:spLocks noGrp="1"/>
          </p:cNvSpPr>
          <p:nvPr>
            <p:ph type="dt" sz="half" idx="10"/>
          </p:nvPr>
        </p:nvSpPr>
        <p:spPr/>
        <p:txBody>
          <a:bodyPr/>
          <a:lstStyle/>
          <a:p>
            <a:fld id="{05BFA754-D5C3-4E66-96A6-867B257F58DC}" type="datetimeFigureOut">
              <a:rPr lang="en-US" smtClean="0"/>
              <a:t>11/11/2023</a:t>
            </a:fld>
            <a:endParaRPr lang="en-US"/>
          </a:p>
        </p:txBody>
      </p:sp>
      <p:sp>
        <p:nvSpPr>
          <p:cNvPr id="6" name="Footer Placeholder 5">
            <a:extLst>
              <a:ext uri="{FF2B5EF4-FFF2-40B4-BE49-F238E27FC236}">
                <a16:creationId xmlns:a16="http://schemas.microsoft.com/office/drawing/2014/main" id="{9750B70E-816F-E64C-9E0C-343A4E3FF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F7680-712C-C34A-AC8E-CF30DADE06E2}"/>
              </a:ext>
            </a:extLst>
          </p:cNvPr>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331473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EB7B-9539-F444-8D2D-08DF0994F95B}"/>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7AB1C3-7045-554B-B964-A426F0B68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26FC369-DCD9-B143-9369-7AC9EC2DA83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94A85B5-CA0F-A443-AB97-0581430D14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264402-8A71-344D-8419-6A5FBC113D2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BC71A11-F5F5-BB4A-916F-7F3FBFEF10FD}"/>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8" name="Footer Placeholder 7">
            <a:extLst>
              <a:ext uri="{FF2B5EF4-FFF2-40B4-BE49-F238E27FC236}">
                <a16:creationId xmlns:a16="http://schemas.microsoft.com/office/drawing/2014/main" id="{BB569FA3-CC87-1746-B172-E9F2E9E5F9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E689A8-7BCE-E24E-B118-6992B8013FF1}"/>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3813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B48B-2B67-5647-B602-09B210FF68D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3A8C04-9ADF-8945-B774-276155EB0F7A}"/>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4" name="Footer Placeholder 3">
            <a:extLst>
              <a:ext uri="{FF2B5EF4-FFF2-40B4-BE49-F238E27FC236}">
                <a16:creationId xmlns:a16="http://schemas.microsoft.com/office/drawing/2014/main" id="{51D8BF5C-2538-A74E-9C78-37BE7C157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EF4ED7-7687-114F-9C16-DBAC8D9F115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9727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5E8C16-79FC-B141-A171-19D8FF4830A1}"/>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3" name="Footer Placeholder 2">
            <a:extLst>
              <a:ext uri="{FF2B5EF4-FFF2-40B4-BE49-F238E27FC236}">
                <a16:creationId xmlns:a16="http://schemas.microsoft.com/office/drawing/2014/main" id="{E53784F8-535C-6F41-95AE-588E1BC44B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88994B-462E-5C4E-A7EF-0A2A3A421594}"/>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6522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1A19-E49C-2C4D-B644-FB2117DA33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36BCEB-FE6A-9E4E-A734-C2DF93D866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273C7B-C40A-7149-B369-5D0DA6C2BC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513BE4-277E-8D46-B652-BF22586750A8}"/>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6" name="Footer Placeholder 5">
            <a:extLst>
              <a:ext uri="{FF2B5EF4-FFF2-40B4-BE49-F238E27FC236}">
                <a16:creationId xmlns:a16="http://schemas.microsoft.com/office/drawing/2014/main" id="{AA177A7D-1A88-0D4A-9B57-C595DAEE0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E5782-7E03-4049-9B70-66B0B7A44F2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3433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74AD-8692-B343-A65C-151F9A8395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03F082E-59B6-2D48-B447-A3112E575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2DB72F-E902-5542-9C13-F962484CC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8C4DC3-2114-7743-8AC4-2A0C42D83753}"/>
              </a:ext>
            </a:extLst>
          </p:cNvPr>
          <p:cNvSpPr>
            <a:spLocks noGrp="1"/>
          </p:cNvSpPr>
          <p:nvPr>
            <p:ph type="dt" sz="half" idx="10"/>
          </p:nvPr>
        </p:nvSpPr>
        <p:spPr/>
        <p:txBody>
          <a:bodyPr/>
          <a:lstStyle/>
          <a:p>
            <a:fld id="{B61BEF0D-F0BB-DE4B-95CE-6DB70DBA9567}" type="datetimeFigureOut">
              <a:rPr lang="en-US" smtClean="0"/>
              <a:pPr/>
              <a:t>11/11/2023</a:t>
            </a:fld>
            <a:endParaRPr lang="en-US"/>
          </a:p>
        </p:txBody>
      </p:sp>
      <p:sp>
        <p:nvSpPr>
          <p:cNvPr id="6" name="Footer Placeholder 5">
            <a:extLst>
              <a:ext uri="{FF2B5EF4-FFF2-40B4-BE49-F238E27FC236}">
                <a16:creationId xmlns:a16="http://schemas.microsoft.com/office/drawing/2014/main" id="{3C186C63-78B1-3C42-978F-ABA1B8344F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8DF6F2-512B-5447-9F2A-ED8852FA833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0027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E85CB-9CFB-DA43-8510-E6DBB8233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6CE74E-6DAB-5C48-9AC3-C39295AEBB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11/11/2023</a:t>
            </a:fld>
            <a:endParaRPr lang="en-US"/>
          </a:p>
        </p:txBody>
      </p:sp>
      <p:sp>
        <p:nvSpPr>
          <p:cNvPr id="5" name="Footer Placeholder 4">
            <a:extLst>
              <a:ext uri="{FF2B5EF4-FFF2-40B4-BE49-F238E27FC236}">
                <a16:creationId xmlns:a16="http://schemas.microsoft.com/office/drawing/2014/main" id="{43044F53-7E40-9D42-8F8F-26EB08436D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9B3765-A086-BB4F-85C1-83474CB1B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cxnSp>
        <p:nvCxnSpPr>
          <p:cNvPr id="8" name="Straight Connector 7">
            <a:extLst>
              <a:ext uri="{FF2B5EF4-FFF2-40B4-BE49-F238E27FC236}">
                <a16:creationId xmlns:a16="http://schemas.microsoft.com/office/drawing/2014/main" id="{1B1BCC33-D89B-2849-B43E-EF38A2DCA216}"/>
              </a:ext>
            </a:extLst>
          </p:cNvPr>
          <p:cNvCxnSpPr>
            <a:cxnSpLocks/>
          </p:cNvCxnSpPr>
          <p:nvPr userDrawn="1"/>
        </p:nvCxnSpPr>
        <p:spPr>
          <a:xfrm>
            <a:off x="417688" y="846668"/>
            <a:ext cx="11356623"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7970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3" Type="http://schemas.openxmlformats.org/officeDocument/2006/relationships/image" Target="../media/image74.png"/><Relationship Id="rId7" Type="http://schemas.openxmlformats.org/officeDocument/2006/relationships/image" Target="../media/image69.png"/><Relationship Id="rId12" Type="http://schemas.openxmlformats.org/officeDocument/2006/relationships/image" Target="../media/image80.png"/><Relationship Id="rId17" Type="http://schemas.openxmlformats.org/officeDocument/2006/relationships/image" Target="../media/image84.png"/><Relationship Id="rId2" Type="http://schemas.openxmlformats.org/officeDocument/2006/relationships/image" Target="../media/image73.png"/><Relationship Id="rId16"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65.png"/><Relationship Id="rId5" Type="http://schemas.openxmlformats.org/officeDocument/2006/relationships/image" Target="../media/image76.png"/><Relationship Id="rId15" Type="http://schemas.openxmlformats.org/officeDocument/2006/relationships/image" Target="../media/image67.png"/><Relationship Id="rId10" Type="http://schemas.openxmlformats.org/officeDocument/2006/relationships/image" Target="../media/image63.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hart" Target="../charts/chart10.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image" Target="../media/image85.png"/><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hart" Target="../charts/chart11.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5.png"/><Relationship Id="rId7"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chart" Target="../charts/chart1.xml"/><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chart" Target="../charts/char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hart" Target="../charts/chart6.xml"/><Relationship Id="rId3" Type="http://schemas.openxmlformats.org/officeDocument/2006/relationships/image" Target="../media/image40.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3.png"/><Relationship Id="rId10" Type="http://schemas.openxmlformats.org/officeDocument/2006/relationships/image" Target="../media/image46.svg"/><Relationship Id="rId4" Type="http://schemas.openxmlformats.org/officeDocument/2006/relationships/image" Target="../media/image41.jpe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hyperlink" Target="http://www.pngall.com/online-payment-png" TargetMode="External"/><Relationship Id="rId13" Type="http://schemas.openxmlformats.org/officeDocument/2006/relationships/image" Target="../media/image62.png"/><Relationship Id="rId18" Type="http://schemas.openxmlformats.org/officeDocument/2006/relationships/image" Target="../media/image22.png"/><Relationship Id="rId3" Type="http://schemas.openxmlformats.org/officeDocument/2006/relationships/image" Target="../media/image55.png"/><Relationship Id="rId21"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hyperlink" Target="http://www.pngall.com/shield-png" TargetMode="External"/><Relationship Id="rId24" Type="http://schemas.openxmlformats.org/officeDocument/2006/relationships/image" Target="../media/image72.png"/><Relationship Id="rId5" Type="http://schemas.openxmlformats.org/officeDocument/2006/relationships/image" Target="../media/image17.png"/><Relationship Id="rId15" Type="http://schemas.openxmlformats.org/officeDocument/2006/relationships/image" Target="../media/image64.png"/><Relationship Id="rId23" Type="http://schemas.openxmlformats.org/officeDocument/2006/relationships/image" Target="../media/image71.png"/><Relationship Id="rId10" Type="http://schemas.openxmlformats.org/officeDocument/2006/relationships/image" Target="../media/image60.png"/><Relationship Id="rId19" Type="http://schemas.openxmlformats.org/officeDocument/2006/relationships/image" Target="../media/image67.png"/><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63.png"/><Relationship Id="rId22"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028BA6-2E87-4A81-A7AA-B5BA70D3F55F}"/>
              </a:ext>
            </a:extLst>
          </p:cNvPr>
          <p:cNvSpPr/>
          <p:nvPr/>
        </p:nvSpPr>
        <p:spPr>
          <a:xfrm>
            <a:off x="228600" y="535028"/>
            <a:ext cx="11715750" cy="627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sky, valley, canyon&#10;&#10;Description automatically generated">
            <a:extLst>
              <a:ext uri="{FF2B5EF4-FFF2-40B4-BE49-F238E27FC236}">
                <a16:creationId xmlns:a16="http://schemas.microsoft.com/office/drawing/2014/main" id="{A7583B0A-EA7A-9248-8992-45865D0A6AC6}"/>
              </a:ext>
            </a:extLst>
          </p:cNvPr>
          <p:cNvPicPr>
            <a:picLocks noChangeAspect="1"/>
          </p:cNvPicPr>
          <p:nvPr/>
        </p:nvPicPr>
        <p:blipFill>
          <a:blip r:embed="rId2">
            <a:alphaModFix amt="39000"/>
          </a:blip>
          <a:stretch>
            <a:fillRect/>
          </a:stretch>
        </p:blipFill>
        <p:spPr>
          <a:xfrm>
            <a:off x="-5421" y="-1"/>
            <a:ext cx="12186778" cy="6858000"/>
          </a:xfrm>
          <a:prstGeom prst="rect">
            <a:avLst/>
          </a:prstGeom>
          <a:blipFill dpi="0" rotWithShape="1">
            <a:blip r:embed="rId3">
              <a:alphaModFix amt="39000"/>
            </a:blip>
            <a:srcRect/>
            <a:tile tx="0" ty="0" sx="100000" sy="100000" flip="none" algn="tl"/>
          </a:blipFill>
          <a:ln>
            <a:noFill/>
          </a:ln>
          <a:effectLst>
            <a:outerShdw blurRad="292100" dist="139700" dir="2700000" algn="tl" rotWithShape="0">
              <a:srgbClr val="333333">
                <a:alpha val="65000"/>
              </a:srgbClr>
            </a:outerShdw>
          </a:effectLst>
        </p:spPr>
      </p:pic>
      <p:sp>
        <p:nvSpPr>
          <p:cNvPr id="3" name="AutoShape 2">
            <a:extLst>
              <a:ext uri="{FF2B5EF4-FFF2-40B4-BE49-F238E27FC236}">
                <a16:creationId xmlns:a16="http://schemas.microsoft.com/office/drawing/2014/main" id="{AA8F3DC8-7105-4149-8626-627D5740E1CC}"/>
              </a:ext>
            </a:extLst>
          </p:cNvPr>
          <p:cNvSpPr>
            <a:spLocks noChangeAspect="1" noChangeArrowheads="1"/>
          </p:cNvSpPr>
          <p:nvPr/>
        </p:nvSpPr>
        <p:spPr bwMode="auto">
          <a:xfrm>
            <a:off x="1555750" y="908050"/>
            <a:ext cx="9080500" cy="5041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ED048685-F254-5847-A4FB-BC26C1A4087F}"/>
              </a:ext>
            </a:extLst>
          </p:cNvPr>
          <p:cNvSpPr txBox="1"/>
          <p:nvPr/>
        </p:nvSpPr>
        <p:spPr>
          <a:xfrm>
            <a:off x="4020617" y="485804"/>
            <a:ext cx="1179421" cy="369332"/>
          </a:xfrm>
          <a:prstGeom prst="rect">
            <a:avLst/>
          </a:prstGeom>
          <a:noFill/>
        </p:spPr>
        <p:txBody>
          <a:bodyPr wrap="square" lIns="91440" tIns="45720" rIns="91440" bIns="45720" rtlCol="0" anchor="t">
            <a:spAutoFit/>
          </a:bodyPr>
          <a:lstStyle/>
          <a:p>
            <a:endParaRPr lang="en-US"/>
          </a:p>
        </p:txBody>
      </p:sp>
      <p:sp>
        <p:nvSpPr>
          <p:cNvPr id="2" name="TextBox 1">
            <a:extLst>
              <a:ext uri="{FF2B5EF4-FFF2-40B4-BE49-F238E27FC236}">
                <a16:creationId xmlns:a16="http://schemas.microsoft.com/office/drawing/2014/main" id="{23FF986E-9857-4DED-AEE2-DB478A51FA45}"/>
              </a:ext>
            </a:extLst>
          </p:cNvPr>
          <p:cNvSpPr txBox="1"/>
          <p:nvPr/>
        </p:nvSpPr>
        <p:spPr>
          <a:xfrm>
            <a:off x="10412082" y="6067722"/>
            <a:ext cx="13989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Calibri Light"/>
                <a:cs typeface="Segoe UI"/>
              </a:rPr>
              <a:t>Champs!</a:t>
            </a:r>
            <a:endParaRPr lang="en-US" sz="2400">
              <a:solidFill>
                <a:schemeClr val="bg1"/>
              </a:solidFill>
              <a:latin typeface="Calibri" panose="020F0502020204030204"/>
              <a:cs typeface="Calibri" panose="020F0502020204030204"/>
            </a:endParaRPr>
          </a:p>
        </p:txBody>
      </p:sp>
      <p:sp>
        <p:nvSpPr>
          <p:cNvPr id="15" name="TextBox 14">
            <a:extLst>
              <a:ext uri="{FF2B5EF4-FFF2-40B4-BE49-F238E27FC236}">
                <a16:creationId xmlns:a16="http://schemas.microsoft.com/office/drawing/2014/main" id="{D9C6AF3D-D4A3-F94D-8C02-0CFEDFA3ED7F}"/>
              </a:ext>
            </a:extLst>
          </p:cNvPr>
          <p:cNvSpPr txBox="1"/>
          <p:nvPr/>
        </p:nvSpPr>
        <p:spPr>
          <a:xfrm>
            <a:off x="7692909" y="1465867"/>
            <a:ext cx="3632419" cy="1015663"/>
          </a:xfrm>
          <a:prstGeom prst="rect">
            <a:avLst/>
          </a:prstGeom>
          <a:noFill/>
        </p:spPr>
        <p:txBody>
          <a:bodyPr wrap="square" lIns="91440" tIns="45720" rIns="91440" bIns="45720" rtlCol="0" anchor="t">
            <a:spAutoFit/>
          </a:bodyPr>
          <a:lstStyle/>
          <a:p>
            <a:pPr algn="ctr"/>
            <a:r>
              <a:rPr lang="en-US" sz="2000" b="1">
                <a:solidFill>
                  <a:schemeClr val="tx2"/>
                </a:solidFill>
                <a:latin typeface="Corbel"/>
                <a:ea typeface="Malgun Gothic"/>
              </a:rPr>
              <a:t>Strategizing A Modern Plan To Establish Market Dominance In The China Smartphone Market</a:t>
            </a:r>
          </a:p>
        </p:txBody>
      </p:sp>
      <p:grpSp>
        <p:nvGrpSpPr>
          <p:cNvPr id="13" name="Group 12">
            <a:extLst>
              <a:ext uri="{FF2B5EF4-FFF2-40B4-BE49-F238E27FC236}">
                <a16:creationId xmlns:a16="http://schemas.microsoft.com/office/drawing/2014/main" id="{CC042C26-63CB-4BB5-983A-E6588D39A4D6}"/>
              </a:ext>
            </a:extLst>
          </p:cNvPr>
          <p:cNvGrpSpPr/>
          <p:nvPr/>
        </p:nvGrpSpPr>
        <p:grpSpPr>
          <a:xfrm>
            <a:off x="1550311" y="481944"/>
            <a:ext cx="4201848" cy="3585014"/>
            <a:chOff x="1634978" y="1062515"/>
            <a:chExt cx="4201848" cy="3585014"/>
          </a:xfrm>
        </p:grpSpPr>
        <p:pic>
          <p:nvPicPr>
            <p:cNvPr id="16" name="Picture 4" descr="Xiaomi logo and symbol, meaning, history, PNG">
              <a:extLst>
                <a:ext uri="{FF2B5EF4-FFF2-40B4-BE49-F238E27FC236}">
                  <a16:creationId xmlns:a16="http://schemas.microsoft.com/office/drawing/2014/main" id="{13E4BB87-5CDE-44B2-A728-CFB307FAEC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8189"/>
            <a:stretch/>
          </p:blipFill>
          <p:spPr bwMode="auto">
            <a:xfrm>
              <a:off x="1634978" y="1062515"/>
              <a:ext cx="1261552" cy="2230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con&#10;&#10;Description automatically generated">
              <a:extLst>
                <a:ext uri="{FF2B5EF4-FFF2-40B4-BE49-F238E27FC236}">
                  <a16:creationId xmlns:a16="http://schemas.microsoft.com/office/drawing/2014/main" id="{C7F03A0F-F6B8-4F4D-8A7A-C48F74E368D9}"/>
                </a:ext>
              </a:extLst>
            </p:cNvPr>
            <p:cNvPicPr>
              <a:picLocks noChangeAspect="1"/>
            </p:cNvPicPr>
            <p:nvPr/>
          </p:nvPicPr>
          <p:blipFill>
            <a:blip r:embed="rId5"/>
            <a:stretch>
              <a:fillRect/>
            </a:stretch>
          </p:blipFill>
          <p:spPr>
            <a:xfrm>
              <a:off x="2595413" y="1465867"/>
              <a:ext cx="1679273" cy="1265314"/>
            </a:xfrm>
            <a:prstGeom prst="rect">
              <a:avLst/>
            </a:prstGeom>
          </p:spPr>
        </p:pic>
        <p:pic>
          <p:nvPicPr>
            <p:cNvPr id="9" name="Picture 9" descr="Icon&#10;&#10;Description automatically generated">
              <a:extLst>
                <a:ext uri="{FF2B5EF4-FFF2-40B4-BE49-F238E27FC236}">
                  <a16:creationId xmlns:a16="http://schemas.microsoft.com/office/drawing/2014/main" id="{A2406D89-B132-4917-82F3-466B64321E0D}"/>
                </a:ext>
              </a:extLst>
            </p:cNvPr>
            <p:cNvPicPr>
              <a:picLocks noChangeAspect="1"/>
            </p:cNvPicPr>
            <p:nvPr/>
          </p:nvPicPr>
          <p:blipFill>
            <a:blip r:embed="rId6"/>
            <a:stretch>
              <a:fillRect/>
            </a:stretch>
          </p:blipFill>
          <p:spPr>
            <a:xfrm>
              <a:off x="2760965" y="2819779"/>
              <a:ext cx="1323975" cy="1266825"/>
            </a:xfrm>
            <a:prstGeom prst="rect">
              <a:avLst/>
            </a:prstGeom>
          </p:spPr>
        </p:pic>
        <p:pic>
          <p:nvPicPr>
            <p:cNvPr id="10" name="Picture 11" descr="Icon&#10;&#10;Description automatically generated">
              <a:extLst>
                <a:ext uri="{FF2B5EF4-FFF2-40B4-BE49-F238E27FC236}">
                  <a16:creationId xmlns:a16="http://schemas.microsoft.com/office/drawing/2014/main" id="{2544651C-6A41-416D-B752-86347F9CF092}"/>
                </a:ext>
              </a:extLst>
            </p:cNvPr>
            <p:cNvPicPr>
              <a:picLocks noChangeAspect="1"/>
            </p:cNvPicPr>
            <p:nvPr/>
          </p:nvPicPr>
          <p:blipFill>
            <a:blip r:embed="rId7"/>
            <a:stretch>
              <a:fillRect/>
            </a:stretch>
          </p:blipFill>
          <p:spPr>
            <a:xfrm>
              <a:off x="4018569" y="1466245"/>
              <a:ext cx="1481818" cy="1288748"/>
            </a:xfrm>
            <a:prstGeom prst="rect">
              <a:avLst/>
            </a:prstGeom>
          </p:spPr>
        </p:pic>
        <p:pic>
          <p:nvPicPr>
            <p:cNvPr id="12" name="Picture 18" descr="Icon&#10;&#10;Description automatically generated">
              <a:extLst>
                <a:ext uri="{FF2B5EF4-FFF2-40B4-BE49-F238E27FC236}">
                  <a16:creationId xmlns:a16="http://schemas.microsoft.com/office/drawing/2014/main" id="{4B180D83-20A8-4F03-BB8B-FBEF5BB507CA}"/>
                </a:ext>
              </a:extLst>
            </p:cNvPr>
            <p:cNvPicPr>
              <a:picLocks noChangeAspect="1"/>
            </p:cNvPicPr>
            <p:nvPr/>
          </p:nvPicPr>
          <p:blipFill>
            <a:blip r:embed="rId8"/>
            <a:stretch>
              <a:fillRect/>
            </a:stretch>
          </p:blipFill>
          <p:spPr>
            <a:xfrm>
              <a:off x="4041624" y="2760435"/>
              <a:ext cx="1375228" cy="1325033"/>
            </a:xfrm>
            <a:prstGeom prst="rect">
              <a:avLst/>
            </a:prstGeom>
          </p:spPr>
        </p:pic>
        <p:sp>
          <p:nvSpPr>
            <p:cNvPr id="22" name="TextBox 21">
              <a:extLst>
                <a:ext uri="{FF2B5EF4-FFF2-40B4-BE49-F238E27FC236}">
                  <a16:creationId xmlns:a16="http://schemas.microsoft.com/office/drawing/2014/main" id="{33316ED2-F229-4887-B67E-E064944E986E}"/>
                </a:ext>
              </a:extLst>
            </p:cNvPr>
            <p:cNvSpPr txBox="1"/>
            <p:nvPr/>
          </p:nvSpPr>
          <p:spPr>
            <a:xfrm>
              <a:off x="2204407" y="4185864"/>
              <a:ext cx="3632419" cy="461665"/>
            </a:xfrm>
            <a:prstGeom prst="rect">
              <a:avLst/>
            </a:prstGeom>
            <a:noFill/>
          </p:spPr>
          <p:txBody>
            <a:bodyPr wrap="square" lIns="91440" tIns="45720" rIns="91440" bIns="45720" rtlCol="0" anchor="t">
              <a:spAutoFit/>
            </a:bodyPr>
            <a:lstStyle/>
            <a:p>
              <a:pPr algn="ctr"/>
              <a:r>
                <a:rPr lang="en-US" sz="2400" b="1">
                  <a:solidFill>
                    <a:schemeClr val="tx2"/>
                  </a:solidFill>
                  <a:latin typeface="Corbel"/>
                  <a:ea typeface="Malgun Gothic"/>
                </a:rPr>
                <a:t>The Xiaomi Dream</a:t>
              </a:r>
            </a:p>
          </p:txBody>
        </p:sp>
      </p:grpSp>
    </p:spTree>
    <p:extLst>
      <p:ext uri="{BB962C8B-B14F-4D97-AF65-F5344CB8AC3E}">
        <p14:creationId xmlns:p14="http://schemas.microsoft.com/office/powerpoint/2010/main" val="148818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F033E-37D9-43CA-9AA0-2A629AB757CF}"/>
              </a:ext>
            </a:extLst>
          </p:cNvPr>
          <p:cNvSpPr txBox="1"/>
          <p:nvPr/>
        </p:nvSpPr>
        <p:spPr>
          <a:xfrm>
            <a:off x="315077" y="300789"/>
            <a:ext cx="10130590" cy="523220"/>
          </a:xfrm>
          <a:prstGeom prst="rect">
            <a:avLst/>
          </a:prstGeom>
          <a:noFill/>
        </p:spPr>
        <p:txBody>
          <a:bodyPr wrap="square" lIns="91440" tIns="45720" rIns="91440" bIns="45720" rtlCol="0" anchor="t">
            <a:spAutoFit/>
          </a:bodyPr>
          <a:lstStyle/>
          <a:p>
            <a:endParaRPr lang="en-US" sz="2800">
              <a:latin typeface="+mj-lt"/>
              <a:cs typeface="Calibri Light"/>
            </a:endParaRPr>
          </a:p>
        </p:txBody>
      </p:sp>
      <p:sp>
        <p:nvSpPr>
          <p:cNvPr id="8" name="TextBox 7">
            <a:extLst>
              <a:ext uri="{FF2B5EF4-FFF2-40B4-BE49-F238E27FC236}">
                <a16:creationId xmlns:a16="http://schemas.microsoft.com/office/drawing/2014/main" id="{D1604F33-EFEA-4E60-9F63-D273BCC31B3F}"/>
              </a:ext>
            </a:extLst>
          </p:cNvPr>
          <p:cNvSpPr txBox="1"/>
          <p:nvPr/>
        </p:nvSpPr>
        <p:spPr>
          <a:xfrm>
            <a:off x="-80866" y="5431971"/>
            <a:ext cx="56434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cs typeface="Segoe UI"/>
            </a:endParaRPr>
          </a:p>
        </p:txBody>
      </p:sp>
      <p:sp>
        <p:nvSpPr>
          <p:cNvPr id="10" name="TextBox 9">
            <a:extLst>
              <a:ext uri="{FF2B5EF4-FFF2-40B4-BE49-F238E27FC236}">
                <a16:creationId xmlns:a16="http://schemas.microsoft.com/office/drawing/2014/main" id="{390F18B0-F63E-40CE-A1F8-349E934C7D8C}"/>
              </a:ext>
            </a:extLst>
          </p:cNvPr>
          <p:cNvSpPr txBox="1"/>
          <p:nvPr/>
        </p:nvSpPr>
        <p:spPr>
          <a:xfrm>
            <a:off x="6217299" y="16219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cxnSp>
        <p:nvCxnSpPr>
          <p:cNvPr id="6" name="Straight Connector 5">
            <a:extLst>
              <a:ext uri="{FF2B5EF4-FFF2-40B4-BE49-F238E27FC236}">
                <a16:creationId xmlns:a16="http://schemas.microsoft.com/office/drawing/2014/main" id="{FE50C6D1-4C7B-450F-92C0-637403993AF0}"/>
              </a:ext>
            </a:extLst>
          </p:cNvPr>
          <p:cNvCxnSpPr/>
          <p:nvPr/>
        </p:nvCxnSpPr>
        <p:spPr>
          <a:xfrm>
            <a:off x="409330" y="1492917"/>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B0CECB-0EA4-4649-B682-FAA37FB497A0}"/>
              </a:ext>
            </a:extLst>
          </p:cNvPr>
          <p:cNvCxnSpPr>
            <a:cxnSpLocks/>
          </p:cNvCxnSpPr>
          <p:nvPr/>
        </p:nvCxnSpPr>
        <p:spPr>
          <a:xfrm>
            <a:off x="6295391" y="1492917"/>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7EDA6BD-7C28-4919-935B-E5F3FAF66B14}"/>
              </a:ext>
            </a:extLst>
          </p:cNvPr>
          <p:cNvSpPr/>
          <p:nvPr/>
        </p:nvSpPr>
        <p:spPr>
          <a:xfrm>
            <a:off x="327395" y="833224"/>
            <a:ext cx="5492689" cy="656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2"/>
                </a:solidFill>
              </a:rPr>
              <a:t>Xiaomi's ecosystem warranty will increase price-to-value ratio while synergistically creating even stronger Brand Equity with its sustainability message</a:t>
            </a:r>
          </a:p>
        </p:txBody>
      </p:sp>
      <p:pic>
        <p:nvPicPr>
          <p:cNvPr id="36" name="Picture 36">
            <a:extLst>
              <a:ext uri="{FF2B5EF4-FFF2-40B4-BE49-F238E27FC236}">
                <a16:creationId xmlns:a16="http://schemas.microsoft.com/office/drawing/2014/main" id="{134636EF-539B-4A13-8ADA-D3E9020ADC42}"/>
              </a:ext>
            </a:extLst>
          </p:cNvPr>
          <p:cNvPicPr>
            <a:picLocks noChangeAspect="1"/>
          </p:cNvPicPr>
          <p:nvPr/>
        </p:nvPicPr>
        <p:blipFill>
          <a:blip r:embed="rId2"/>
          <a:stretch>
            <a:fillRect/>
          </a:stretch>
        </p:blipFill>
        <p:spPr>
          <a:xfrm>
            <a:off x="409439" y="1713723"/>
            <a:ext cx="1537101" cy="3173964"/>
          </a:xfrm>
          <a:prstGeom prst="rect">
            <a:avLst/>
          </a:prstGeom>
        </p:spPr>
      </p:pic>
      <p:pic>
        <p:nvPicPr>
          <p:cNvPr id="38" name="Picture 38" descr="A picture containing text, electronics&#10;&#10;Description automatically generated">
            <a:extLst>
              <a:ext uri="{FF2B5EF4-FFF2-40B4-BE49-F238E27FC236}">
                <a16:creationId xmlns:a16="http://schemas.microsoft.com/office/drawing/2014/main" id="{8E1EE4B2-EF76-4A44-9416-7837E02C2939}"/>
              </a:ext>
            </a:extLst>
          </p:cNvPr>
          <p:cNvPicPr>
            <a:picLocks noChangeAspect="1"/>
          </p:cNvPicPr>
          <p:nvPr/>
        </p:nvPicPr>
        <p:blipFill>
          <a:blip r:embed="rId3"/>
          <a:stretch>
            <a:fillRect/>
          </a:stretch>
        </p:blipFill>
        <p:spPr>
          <a:xfrm>
            <a:off x="525624" y="2282480"/>
            <a:ext cx="1312507" cy="2347466"/>
          </a:xfrm>
          <a:prstGeom prst="rect">
            <a:avLst/>
          </a:prstGeom>
        </p:spPr>
      </p:pic>
      <p:sp>
        <p:nvSpPr>
          <p:cNvPr id="40" name="Rectangle 39">
            <a:extLst>
              <a:ext uri="{FF2B5EF4-FFF2-40B4-BE49-F238E27FC236}">
                <a16:creationId xmlns:a16="http://schemas.microsoft.com/office/drawing/2014/main" id="{1BCAB156-C168-477A-9123-953B0FA41DFE}"/>
              </a:ext>
            </a:extLst>
          </p:cNvPr>
          <p:cNvSpPr/>
          <p:nvPr/>
        </p:nvSpPr>
        <p:spPr>
          <a:xfrm>
            <a:off x="526146" y="1983567"/>
            <a:ext cx="1308386" cy="33804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00" b="1">
                <a:solidFill>
                  <a:schemeClr val="tx1"/>
                </a:solidFill>
                <a:cs typeface="Calibri" panose="020F0502020204030204"/>
              </a:rPr>
              <a:t>Hi Daniel, select the products you want to extend the warranty for!</a:t>
            </a:r>
          </a:p>
        </p:txBody>
      </p:sp>
      <p:pic>
        <p:nvPicPr>
          <p:cNvPr id="41" name="Picture 36">
            <a:extLst>
              <a:ext uri="{FF2B5EF4-FFF2-40B4-BE49-F238E27FC236}">
                <a16:creationId xmlns:a16="http://schemas.microsoft.com/office/drawing/2014/main" id="{0E27A17A-AC28-4AAC-B721-F3360C88BB53}"/>
              </a:ext>
            </a:extLst>
          </p:cNvPr>
          <p:cNvPicPr>
            <a:picLocks noChangeAspect="1"/>
          </p:cNvPicPr>
          <p:nvPr/>
        </p:nvPicPr>
        <p:blipFill>
          <a:blip r:embed="rId2"/>
          <a:stretch>
            <a:fillRect/>
          </a:stretch>
        </p:blipFill>
        <p:spPr>
          <a:xfrm>
            <a:off x="2415520" y="1713723"/>
            <a:ext cx="1537101" cy="3173964"/>
          </a:xfrm>
          <a:prstGeom prst="rect">
            <a:avLst/>
          </a:prstGeom>
        </p:spPr>
      </p:pic>
      <p:pic>
        <p:nvPicPr>
          <p:cNvPr id="42" name="Picture 38" descr="A picture containing text, electronics&#10;&#10;Description automatically generated">
            <a:extLst>
              <a:ext uri="{FF2B5EF4-FFF2-40B4-BE49-F238E27FC236}">
                <a16:creationId xmlns:a16="http://schemas.microsoft.com/office/drawing/2014/main" id="{2A8E5A1E-BC11-43F9-B0E2-C4C4038A9643}"/>
              </a:ext>
            </a:extLst>
          </p:cNvPr>
          <p:cNvPicPr>
            <a:picLocks noChangeAspect="1"/>
          </p:cNvPicPr>
          <p:nvPr/>
        </p:nvPicPr>
        <p:blipFill>
          <a:blip r:embed="rId3"/>
          <a:stretch>
            <a:fillRect/>
          </a:stretch>
        </p:blipFill>
        <p:spPr>
          <a:xfrm>
            <a:off x="2508379" y="2282480"/>
            <a:ext cx="1323631" cy="2358590"/>
          </a:xfrm>
          <a:prstGeom prst="rect">
            <a:avLst/>
          </a:prstGeom>
        </p:spPr>
      </p:pic>
      <p:pic>
        <p:nvPicPr>
          <p:cNvPr id="46" name="Picture 46">
            <a:extLst>
              <a:ext uri="{FF2B5EF4-FFF2-40B4-BE49-F238E27FC236}">
                <a16:creationId xmlns:a16="http://schemas.microsoft.com/office/drawing/2014/main" id="{87D445FC-BF7F-4457-B19A-C87C27B90FB7}"/>
              </a:ext>
            </a:extLst>
          </p:cNvPr>
          <p:cNvPicPr>
            <a:picLocks noChangeAspect="1"/>
          </p:cNvPicPr>
          <p:nvPr/>
        </p:nvPicPr>
        <p:blipFill>
          <a:blip r:embed="rId4"/>
          <a:stretch>
            <a:fillRect/>
          </a:stretch>
        </p:blipFill>
        <p:spPr>
          <a:xfrm>
            <a:off x="2601686" y="3620277"/>
            <a:ext cx="286139" cy="270588"/>
          </a:xfrm>
          <a:prstGeom prst="rect">
            <a:avLst/>
          </a:prstGeom>
        </p:spPr>
      </p:pic>
      <p:pic>
        <p:nvPicPr>
          <p:cNvPr id="47" name="Picture 46">
            <a:extLst>
              <a:ext uri="{FF2B5EF4-FFF2-40B4-BE49-F238E27FC236}">
                <a16:creationId xmlns:a16="http://schemas.microsoft.com/office/drawing/2014/main" id="{C8E2FD7F-D6C2-4C75-B8FD-17062429623A}"/>
              </a:ext>
            </a:extLst>
          </p:cNvPr>
          <p:cNvPicPr>
            <a:picLocks noChangeAspect="1"/>
          </p:cNvPicPr>
          <p:nvPr/>
        </p:nvPicPr>
        <p:blipFill>
          <a:blip r:embed="rId4"/>
          <a:stretch>
            <a:fillRect/>
          </a:stretch>
        </p:blipFill>
        <p:spPr>
          <a:xfrm>
            <a:off x="3075991" y="2788297"/>
            <a:ext cx="286139" cy="270588"/>
          </a:xfrm>
          <a:prstGeom prst="rect">
            <a:avLst/>
          </a:prstGeom>
        </p:spPr>
      </p:pic>
      <p:pic>
        <p:nvPicPr>
          <p:cNvPr id="48" name="Picture 47">
            <a:extLst>
              <a:ext uri="{FF2B5EF4-FFF2-40B4-BE49-F238E27FC236}">
                <a16:creationId xmlns:a16="http://schemas.microsoft.com/office/drawing/2014/main" id="{1E948ECD-152A-4F75-8EA2-88734230F64C}"/>
              </a:ext>
            </a:extLst>
          </p:cNvPr>
          <p:cNvPicPr>
            <a:picLocks noChangeAspect="1"/>
          </p:cNvPicPr>
          <p:nvPr/>
        </p:nvPicPr>
        <p:blipFill>
          <a:blip r:embed="rId4"/>
          <a:stretch>
            <a:fillRect/>
          </a:stretch>
        </p:blipFill>
        <p:spPr>
          <a:xfrm>
            <a:off x="3456991" y="3620277"/>
            <a:ext cx="286139" cy="270588"/>
          </a:xfrm>
          <a:prstGeom prst="rect">
            <a:avLst/>
          </a:prstGeom>
        </p:spPr>
      </p:pic>
      <p:sp>
        <p:nvSpPr>
          <p:cNvPr id="49" name="Rectangle 48">
            <a:extLst>
              <a:ext uri="{FF2B5EF4-FFF2-40B4-BE49-F238E27FC236}">
                <a16:creationId xmlns:a16="http://schemas.microsoft.com/office/drawing/2014/main" id="{8A2580CE-D833-4917-9BD9-5417F3B55823}"/>
              </a:ext>
            </a:extLst>
          </p:cNvPr>
          <p:cNvSpPr/>
          <p:nvPr/>
        </p:nvSpPr>
        <p:spPr>
          <a:xfrm>
            <a:off x="2508901" y="1983567"/>
            <a:ext cx="1325072" cy="5946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00" b="1">
                <a:solidFill>
                  <a:schemeClr val="tx1"/>
                </a:solidFill>
                <a:cs typeface="Calibri" panose="020F0502020204030204"/>
              </a:rPr>
              <a:t>Thank you for selecting Xiao Mi, you may choose to trade in your products for newer models or repair them free of charge!</a:t>
            </a:r>
          </a:p>
        </p:txBody>
      </p:sp>
      <p:pic>
        <p:nvPicPr>
          <p:cNvPr id="50" name="Picture 36">
            <a:extLst>
              <a:ext uri="{FF2B5EF4-FFF2-40B4-BE49-F238E27FC236}">
                <a16:creationId xmlns:a16="http://schemas.microsoft.com/office/drawing/2014/main" id="{065A62D6-C542-4A0F-A0BC-FF485EFB0E3D}"/>
              </a:ext>
            </a:extLst>
          </p:cNvPr>
          <p:cNvPicPr>
            <a:picLocks noChangeAspect="1"/>
          </p:cNvPicPr>
          <p:nvPr/>
        </p:nvPicPr>
        <p:blipFill>
          <a:blip r:embed="rId2"/>
          <a:stretch>
            <a:fillRect/>
          </a:stretch>
        </p:blipFill>
        <p:spPr>
          <a:xfrm>
            <a:off x="4406050" y="1713723"/>
            <a:ext cx="1537101" cy="3173964"/>
          </a:xfrm>
          <a:prstGeom prst="rect">
            <a:avLst/>
          </a:prstGeom>
        </p:spPr>
      </p:pic>
      <p:pic>
        <p:nvPicPr>
          <p:cNvPr id="53" name="Picture 53">
            <a:extLst>
              <a:ext uri="{FF2B5EF4-FFF2-40B4-BE49-F238E27FC236}">
                <a16:creationId xmlns:a16="http://schemas.microsoft.com/office/drawing/2014/main" id="{C55A0FF5-257C-4256-AA04-9B5617E89E7C}"/>
              </a:ext>
            </a:extLst>
          </p:cNvPr>
          <p:cNvPicPr>
            <a:picLocks noChangeAspect="1"/>
          </p:cNvPicPr>
          <p:nvPr/>
        </p:nvPicPr>
        <p:blipFill>
          <a:blip r:embed="rId5"/>
          <a:stretch>
            <a:fillRect/>
          </a:stretch>
        </p:blipFill>
        <p:spPr>
          <a:xfrm>
            <a:off x="4522237" y="2043404"/>
            <a:ext cx="1312506" cy="2607906"/>
          </a:xfrm>
          <a:prstGeom prst="rect">
            <a:avLst/>
          </a:prstGeom>
        </p:spPr>
      </p:pic>
      <p:sp>
        <p:nvSpPr>
          <p:cNvPr id="54" name="Rectangle 53">
            <a:extLst>
              <a:ext uri="{FF2B5EF4-FFF2-40B4-BE49-F238E27FC236}">
                <a16:creationId xmlns:a16="http://schemas.microsoft.com/office/drawing/2014/main" id="{AD2AC3B1-965B-44CD-BBDC-BCC743D16D42}"/>
              </a:ext>
            </a:extLst>
          </p:cNvPr>
          <p:cNvSpPr/>
          <p:nvPr/>
        </p:nvSpPr>
        <p:spPr>
          <a:xfrm>
            <a:off x="4511634" y="1989128"/>
            <a:ext cx="1330634" cy="5946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00" b="1">
                <a:solidFill>
                  <a:schemeClr val="tx1"/>
                </a:solidFill>
                <a:cs typeface="Calibri" panose="020F0502020204030204"/>
              </a:rPr>
              <a:t>Thank you for using Huawei Ecosystem care, every product returned to us is re-used or disposed of in a safe and sustainable manner!</a:t>
            </a:r>
          </a:p>
        </p:txBody>
      </p:sp>
      <p:pic>
        <p:nvPicPr>
          <p:cNvPr id="51" name="Picture 51" descr="Icon&#10;&#10;Description automatically generated">
            <a:extLst>
              <a:ext uri="{FF2B5EF4-FFF2-40B4-BE49-F238E27FC236}">
                <a16:creationId xmlns:a16="http://schemas.microsoft.com/office/drawing/2014/main" id="{16D98C13-9C6D-4BD1-A8AB-DA589C41B9E2}"/>
              </a:ext>
            </a:extLst>
          </p:cNvPr>
          <p:cNvPicPr>
            <a:picLocks noChangeAspect="1"/>
          </p:cNvPicPr>
          <p:nvPr/>
        </p:nvPicPr>
        <p:blipFill>
          <a:blip r:embed="rId6"/>
          <a:stretch>
            <a:fillRect/>
          </a:stretch>
        </p:blipFill>
        <p:spPr>
          <a:xfrm>
            <a:off x="4460032" y="2904931"/>
            <a:ext cx="1436915" cy="1436915"/>
          </a:xfrm>
          <a:prstGeom prst="rect">
            <a:avLst/>
          </a:prstGeom>
        </p:spPr>
      </p:pic>
      <p:pic>
        <p:nvPicPr>
          <p:cNvPr id="56" name="Picture 76" descr="Logo, icon&#10;&#10;Description automatically generated">
            <a:extLst>
              <a:ext uri="{FF2B5EF4-FFF2-40B4-BE49-F238E27FC236}">
                <a16:creationId xmlns:a16="http://schemas.microsoft.com/office/drawing/2014/main" id="{76F105DE-C015-43CF-9F37-2E2052C276A8}"/>
              </a:ext>
            </a:extLst>
          </p:cNvPr>
          <p:cNvPicPr>
            <a:picLocks noChangeAspect="1"/>
          </p:cNvPicPr>
          <p:nvPr/>
        </p:nvPicPr>
        <p:blipFill>
          <a:blip r:embed="rId7"/>
          <a:stretch>
            <a:fillRect/>
          </a:stretch>
        </p:blipFill>
        <p:spPr>
          <a:xfrm>
            <a:off x="1567545" y="4374501"/>
            <a:ext cx="239486" cy="255037"/>
          </a:xfrm>
          <a:prstGeom prst="rect">
            <a:avLst/>
          </a:prstGeom>
        </p:spPr>
      </p:pic>
      <p:pic>
        <p:nvPicPr>
          <p:cNvPr id="57" name="Picture 76" descr="Logo, icon&#10;&#10;Description automatically generated">
            <a:extLst>
              <a:ext uri="{FF2B5EF4-FFF2-40B4-BE49-F238E27FC236}">
                <a16:creationId xmlns:a16="http://schemas.microsoft.com/office/drawing/2014/main" id="{FC2CDBDE-DE59-4D03-A43E-F18326F02DD9}"/>
              </a:ext>
            </a:extLst>
          </p:cNvPr>
          <p:cNvPicPr>
            <a:picLocks noChangeAspect="1"/>
          </p:cNvPicPr>
          <p:nvPr/>
        </p:nvPicPr>
        <p:blipFill>
          <a:blip r:embed="rId7"/>
          <a:stretch>
            <a:fillRect/>
          </a:stretch>
        </p:blipFill>
        <p:spPr>
          <a:xfrm>
            <a:off x="3542524" y="4374501"/>
            <a:ext cx="239486" cy="255037"/>
          </a:xfrm>
          <a:prstGeom prst="rect">
            <a:avLst/>
          </a:prstGeom>
        </p:spPr>
      </p:pic>
      <p:pic>
        <p:nvPicPr>
          <p:cNvPr id="58" name="Picture 76" descr="Logo, icon&#10;&#10;Description automatically generated">
            <a:extLst>
              <a:ext uri="{FF2B5EF4-FFF2-40B4-BE49-F238E27FC236}">
                <a16:creationId xmlns:a16="http://schemas.microsoft.com/office/drawing/2014/main" id="{F4EDC08B-82AC-4E3F-A9F2-D2C4B96DF5BB}"/>
              </a:ext>
            </a:extLst>
          </p:cNvPr>
          <p:cNvPicPr>
            <a:picLocks noChangeAspect="1"/>
          </p:cNvPicPr>
          <p:nvPr/>
        </p:nvPicPr>
        <p:blipFill>
          <a:blip r:embed="rId7"/>
          <a:stretch>
            <a:fillRect/>
          </a:stretch>
        </p:blipFill>
        <p:spPr>
          <a:xfrm>
            <a:off x="5556381" y="4374501"/>
            <a:ext cx="239486" cy="255037"/>
          </a:xfrm>
          <a:prstGeom prst="rect">
            <a:avLst/>
          </a:prstGeom>
        </p:spPr>
      </p:pic>
      <p:pic>
        <p:nvPicPr>
          <p:cNvPr id="61" name="Picture 61" descr="Arrow&#10;&#10;Description automatically generated">
            <a:extLst>
              <a:ext uri="{FF2B5EF4-FFF2-40B4-BE49-F238E27FC236}">
                <a16:creationId xmlns:a16="http://schemas.microsoft.com/office/drawing/2014/main" id="{16CF5756-2274-4633-9ED0-71541572367C}"/>
              </a:ext>
            </a:extLst>
          </p:cNvPr>
          <p:cNvPicPr>
            <a:picLocks noChangeAspect="1"/>
          </p:cNvPicPr>
          <p:nvPr/>
        </p:nvPicPr>
        <p:blipFill>
          <a:blip r:embed="rId8"/>
          <a:stretch>
            <a:fillRect/>
          </a:stretch>
        </p:blipFill>
        <p:spPr>
          <a:xfrm>
            <a:off x="1785257" y="5012093"/>
            <a:ext cx="636039" cy="706018"/>
          </a:xfrm>
          <a:prstGeom prst="rect">
            <a:avLst/>
          </a:prstGeom>
        </p:spPr>
      </p:pic>
      <p:pic>
        <p:nvPicPr>
          <p:cNvPr id="62" name="Picture 61" descr="Arrow&#10;&#10;Description automatically generated">
            <a:extLst>
              <a:ext uri="{FF2B5EF4-FFF2-40B4-BE49-F238E27FC236}">
                <a16:creationId xmlns:a16="http://schemas.microsoft.com/office/drawing/2014/main" id="{54377B97-DCCA-4842-B226-C3C64620F6AD}"/>
              </a:ext>
            </a:extLst>
          </p:cNvPr>
          <p:cNvPicPr>
            <a:picLocks noChangeAspect="1"/>
          </p:cNvPicPr>
          <p:nvPr/>
        </p:nvPicPr>
        <p:blipFill>
          <a:blip r:embed="rId8"/>
          <a:stretch>
            <a:fillRect/>
          </a:stretch>
        </p:blipFill>
        <p:spPr>
          <a:xfrm>
            <a:off x="3892420" y="4973215"/>
            <a:ext cx="636039" cy="768222"/>
          </a:xfrm>
          <a:prstGeom prst="rect">
            <a:avLst/>
          </a:prstGeom>
        </p:spPr>
      </p:pic>
      <p:sp>
        <p:nvSpPr>
          <p:cNvPr id="64" name="TextBox 63">
            <a:extLst>
              <a:ext uri="{FF2B5EF4-FFF2-40B4-BE49-F238E27FC236}">
                <a16:creationId xmlns:a16="http://schemas.microsoft.com/office/drawing/2014/main" id="{091652D0-355F-430B-A085-CCE352A60D78}"/>
              </a:ext>
            </a:extLst>
          </p:cNvPr>
          <p:cNvSpPr txBox="1"/>
          <p:nvPr/>
        </p:nvSpPr>
        <p:spPr>
          <a:xfrm>
            <a:off x="521583" y="5781820"/>
            <a:ext cx="1303941" cy="307777"/>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b="1">
                <a:latin typeface="Calibri"/>
                <a:cs typeface="Calibri Light"/>
              </a:rPr>
              <a:t>A year passes</a:t>
            </a:r>
            <a:endParaRPr lang="en-US" sz="1400" b="1">
              <a:effectLst/>
              <a:latin typeface="Calibri"/>
              <a:cs typeface="Calibri Light"/>
            </a:endParaRPr>
          </a:p>
        </p:txBody>
      </p:sp>
      <p:pic>
        <p:nvPicPr>
          <p:cNvPr id="65" name="Picture 65" descr="A picture containing text, container, vector graphics&#10;&#10;Description automatically generated">
            <a:extLst>
              <a:ext uri="{FF2B5EF4-FFF2-40B4-BE49-F238E27FC236}">
                <a16:creationId xmlns:a16="http://schemas.microsoft.com/office/drawing/2014/main" id="{F220A15C-0D53-4DE2-915C-B8DF60E6750B}"/>
              </a:ext>
            </a:extLst>
          </p:cNvPr>
          <p:cNvPicPr>
            <a:picLocks noChangeAspect="1"/>
          </p:cNvPicPr>
          <p:nvPr/>
        </p:nvPicPr>
        <p:blipFill>
          <a:blip r:embed="rId9"/>
          <a:stretch>
            <a:fillRect/>
          </a:stretch>
        </p:blipFill>
        <p:spPr>
          <a:xfrm>
            <a:off x="2788298" y="4949889"/>
            <a:ext cx="814874" cy="814874"/>
          </a:xfrm>
          <a:prstGeom prst="rect">
            <a:avLst/>
          </a:prstGeom>
        </p:spPr>
      </p:pic>
      <p:pic>
        <p:nvPicPr>
          <p:cNvPr id="66" name="Picture 76" descr="Logo, icon&#10;&#10;Description automatically generated">
            <a:extLst>
              <a:ext uri="{FF2B5EF4-FFF2-40B4-BE49-F238E27FC236}">
                <a16:creationId xmlns:a16="http://schemas.microsoft.com/office/drawing/2014/main" id="{28C4B4FA-825E-4C12-9FD1-B71228E4629B}"/>
              </a:ext>
            </a:extLst>
          </p:cNvPr>
          <p:cNvPicPr>
            <a:picLocks noChangeAspect="1"/>
          </p:cNvPicPr>
          <p:nvPr/>
        </p:nvPicPr>
        <p:blipFill>
          <a:blip r:embed="rId7"/>
          <a:stretch>
            <a:fillRect/>
          </a:stretch>
        </p:blipFill>
        <p:spPr>
          <a:xfrm>
            <a:off x="3542524" y="4895460"/>
            <a:ext cx="239486" cy="255037"/>
          </a:xfrm>
          <a:prstGeom prst="rect">
            <a:avLst/>
          </a:prstGeom>
        </p:spPr>
      </p:pic>
      <p:pic>
        <p:nvPicPr>
          <p:cNvPr id="68" name="Picture 67" descr="Icon&#10;&#10;Description automatically generated">
            <a:extLst>
              <a:ext uri="{FF2B5EF4-FFF2-40B4-BE49-F238E27FC236}">
                <a16:creationId xmlns:a16="http://schemas.microsoft.com/office/drawing/2014/main" id="{1D23C3E9-5689-4693-B937-A34DFDBE3A5B}"/>
              </a:ext>
            </a:extLst>
          </p:cNvPr>
          <p:cNvPicPr>
            <a:picLocks noChangeAspect="1"/>
          </p:cNvPicPr>
          <p:nvPr/>
        </p:nvPicPr>
        <p:blipFill>
          <a:blip r:embed="rId10"/>
          <a:stretch>
            <a:fillRect/>
          </a:stretch>
        </p:blipFill>
        <p:spPr>
          <a:xfrm>
            <a:off x="2547255" y="5455296"/>
            <a:ext cx="270590" cy="309466"/>
          </a:xfrm>
          <a:prstGeom prst="rect">
            <a:avLst/>
          </a:prstGeom>
        </p:spPr>
      </p:pic>
      <p:pic>
        <p:nvPicPr>
          <p:cNvPr id="70" name="Picture 71" descr="Icon, arrow&#10;&#10;Description automatically generated">
            <a:extLst>
              <a:ext uri="{FF2B5EF4-FFF2-40B4-BE49-F238E27FC236}">
                <a16:creationId xmlns:a16="http://schemas.microsoft.com/office/drawing/2014/main" id="{E4626927-D477-4FC5-A10E-944331025B3F}"/>
              </a:ext>
            </a:extLst>
          </p:cNvPr>
          <p:cNvPicPr>
            <a:picLocks noChangeAspect="1"/>
          </p:cNvPicPr>
          <p:nvPr/>
        </p:nvPicPr>
        <p:blipFill>
          <a:blip r:embed="rId11"/>
          <a:stretch>
            <a:fillRect/>
          </a:stretch>
        </p:blipFill>
        <p:spPr>
          <a:xfrm>
            <a:off x="2508378" y="5066520"/>
            <a:ext cx="340569" cy="371671"/>
          </a:xfrm>
          <a:prstGeom prst="rect">
            <a:avLst/>
          </a:prstGeom>
        </p:spPr>
      </p:pic>
      <p:sp>
        <p:nvSpPr>
          <p:cNvPr id="71" name="TextBox 70">
            <a:extLst>
              <a:ext uri="{FF2B5EF4-FFF2-40B4-BE49-F238E27FC236}">
                <a16:creationId xmlns:a16="http://schemas.microsoft.com/office/drawing/2014/main" id="{70B0945F-2D04-4853-92AF-CE531C09CD8E}"/>
              </a:ext>
            </a:extLst>
          </p:cNvPr>
          <p:cNvSpPr txBox="1"/>
          <p:nvPr/>
        </p:nvSpPr>
        <p:spPr>
          <a:xfrm>
            <a:off x="2395481" y="5781820"/>
            <a:ext cx="1521655" cy="523220"/>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b="1">
                <a:latin typeface="Calibri"/>
                <a:cs typeface="Calibri Light"/>
              </a:rPr>
              <a:t>A repair or exchange is made</a:t>
            </a:r>
            <a:endParaRPr lang="en-US" sz="1400" b="1">
              <a:effectLst/>
              <a:latin typeface="Calibri"/>
              <a:cs typeface="Calibri Light"/>
            </a:endParaRPr>
          </a:p>
        </p:txBody>
      </p:sp>
      <p:pic>
        <p:nvPicPr>
          <p:cNvPr id="73" name="Picture 73">
            <a:extLst>
              <a:ext uri="{FF2B5EF4-FFF2-40B4-BE49-F238E27FC236}">
                <a16:creationId xmlns:a16="http://schemas.microsoft.com/office/drawing/2014/main" id="{B6B41B9F-EB38-4B49-8754-54CEEE14718E}"/>
              </a:ext>
            </a:extLst>
          </p:cNvPr>
          <p:cNvPicPr>
            <a:picLocks noChangeAspect="1"/>
          </p:cNvPicPr>
          <p:nvPr/>
        </p:nvPicPr>
        <p:blipFill>
          <a:blip r:embed="rId12"/>
          <a:stretch>
            <a:fillRect/>
          </a:stretch>
        </p:blipFill>
        <p:spPr>
          <a:xfrm>
            <a:off x="4475583" y="5019869"/>
            <a:ext cx="706017" cy="706017"/>
          </a:xfrm>
          <a:prstGeom prst="rect">
            <a:avLst/>
          </a:prstGeom>
        </p:spPr>
      </p:pic>
      <p:pic>
        <p:nvPicPr>
          <p:cNvPr id="74" name="Picture 74">
            <a:extLst>
              <a:ext uri="{FF2B5EF4-FFF2-40B4-BE49-F238E27FC236}">
                <a16:creationId xmlns:a16="http://schemas.microsoft.com/office/drawing/2014/main" id="{F771D711-D162-40B1-8684-DA084BECA8BF}"/>
              </a:ext>
            </a:extLst>
          </p:cNvPr>
          <p:cNvPicPr>
            <a:picLocks noChangeAspect="1"/>
          </p:cNvPicPr>
          <p:nvPr/>
        </p:nvPicPr>
        <p:blipFill>
          <a:blip r:embed="rId13"/>
          <a:stretch>
            <a:fillRect/>
          </a:stretch>
        </p:blipFill>
        <p:spPr>
          <a:xfrm>
            <a:off x="5152052" y="4973216"/>
            <a:ext cx="682690" cy="682690"/>
          </a:xfrm>
          <a:prstGeom prst="rect">
            <a:avLst/>
          </a:prstGeom>
        </p:spPr>
      </p:pic>
      <p:sp>
        <p:nvSpPr>
          <p:cNvPr id="75" name="TextBox 74">
            <a:extLst>
              <a:ext uri="{FF2B5EF4-FFF2-40B4-BE49-F238E27FC236}">
                <a16:creationId xmlns:a16="http://schemas.microsoft.com/office/drawing/2014/main" id="{98C21A56-B7DF-4664-A4C8-7AE20A08F447}"/>
              </a:ext>
            </a:extLst>
          </p:cNvPr>
          <p:cNvSpPr txBox="1"/>
          <p:nvPr/>
        </p:nvSpPr>
        <p:spPr>
          <a:xfrm>
            <a:off x="4090541" y="5781820"/>
            <a:ext cx="2003736" cy="523220"/>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b="1">
                <a:latin typeface="Calibri"/>
                <a:cs typeface="Calibri Light"/>
              </a:rPr>
              <a:t>Customer saves, Xiao Mi gets long term value</a:t>
            </a:r>
            <a:endParaRPr lang="en-US" sz="1400" b="1">
              <a:effectLst/>
              <a:latin typeface="Calibri"/>
              <a:cs typeface="Calibri Light"/>
            </a:endParaRPr>
          </a:p>
        </p:txBody>
      </p:sp>
      <p:pic>
        <p:nvPicPr>
          <p:cNvPr id="76" name="Picture 76" descr="Icon&#10;&#10;Description automatically generated">
            <a:extLst>
              <a:ext uri="{FF2B5EF4-FFF2-40B4-BE49-F238E27FC236}">
                <a16:creationId xmlns:a16="http://schemas.microsoft.com/office/drawing/2014/main" id="{FA7341E1-A77A-48B4-835F-7AA3FC5E3A75}"/>
              </a:ext>
            </a:extLst>
          </p:cNvPr>
          <p:cNvPicPr>
            <a:picLocks noChangeAspect="1"/>
          </p:cNvPicPr>
          <p:nvPr/>
        </p:nvPicPr>
        <p:blipFill>
          <a:blip r:embed="rId14"/>
          <a:stretch>
            <a:fillRect/>
          </a:stretch>
        </p:blipFill>
        <p:spPr>
          <a:xfrm>
            <a:off x="859971" y="5012093"/>
            <a:ext cx="690466" cy="690466"/>
          </a:xfrm>
          <a:prstGeom prst="rect">
            <a:avLst/>
          </a:prstGeom>
        </p:spPr>
      </p:pic>
      <p:sp>
        <p:nvSpPr>
          <p:cNvPr id="78" name="Rectangle 77">
            <a:extLst>
              <a:ext uri="{FF2B5EF4-FFF2-40B4-BE49-F238E27FC236}">
                <a16:creationId xmlns:a16="http://schemas.microsoft.com/office/drawing/2014/main" id="{3B4BF8F1-6439-46F3-A647-5DCC85DCF40C}"/>
              </a:ext>
            </a:extLst>
          </p:cNvPr>
          <p:cNvSpPr/>
          <p:nvPr/>
        </p:nvSpPr>
        <p:spPr>
          <a:xfrm>
            <a:off x="6294614" y="1733635"/>
            <a:ext cx="4485426" cy="13251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latin typeface="+mj-lt"/>
              </a:rPr>
              <a:t>Case Study: Grover</a:t>
            </a:r>
          </a:p>
          <a:p>
            <a:pPr algn="ctr"/>
            <a:r>
              <a:rPr lang="en-US" sz="1400" b="1">
                <a:solidFill>
                  <a:schemeClr val="tx1"/>
                </a:solidFill>
                <a:latin typeface="+mj-lt"/>
                <a:cs typeface="Calibri Light"/>
              </a:rPr>
              <a:t>Grover, an electronics company utilizing the subscription model raised 71 million USD in funding recently, indicating interest from investors and viability of the business model </a:t>
            </a:r>
          </a:p>
        </p:txBody>
      </p:sp>
      <p:sp>
        <p:nvSpPr>
          <p:cNvPr id="79" name="Rectangle 78">
            <a:extLst>
              <a:ext uri="{FF2B5EF4-FFF2-40B4-BE49-F238E27FC236}">
                <a16:creationId xmlns:a16="http://schemas.microsoft.com/office/drawing/2014/main" id="{1FAADE27-74D2-4689-A69D-6CD8AB159ADF}"/>
              </a:ext>
            </a:extLst>
          </p:cNvPr>
          <p:cNvSpPr/>
          <p:nvPr/>
        </p:nvSpPr>
        <p:spPr>
          <a:xfrm>
            <a:off x="6294614" y="3229370"/>
            <a:ext cx="4485426" cy="13251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latin typeface="+mj-lt"/>
                <a:cs typeface="Calibri Light"/>
              </a:rPr>
              <a:t>Case study: Apple</a:t>
            </a:r>
          </a:p>
          <a:p>
            <a:pPr algn="ctr"/>
            <a:r>
              <a:rPr lang="en-US" sz="1400" b="1">
                <a:solidFill>
                  <a:schemeClr val="tx1"/>
                </a:solidFill>
                <a:latin typeface="+mj-lt"/>
                <a:cs typeface="Calibri Light"/>
              </a:rPr>
              <a:t>Apple's service revenue margins increased from 0.64 in 2019 to 0.70 in 2021 with increased iPhone sales and further adoption of </a:t>
            </a:r>
            <a:r>
              <a:rPr lang="en-US" sz="1400" b="1" err="1">
                <a:solidFill>
                  <a:schemeClr val="tx1"/>
                </a:solidFill>
                <a:latin typeface="+mj-lt"/>
                <a:cs typeface="Calibri Light"/>
              </a:rPr>
              <a:t>Applecare</a:t>
            </a:r>
            <a:r>
              <a:rPr lang="en-US" sz="1400" b="1">
                <a:solidFill>
                  <a:schemeClr val="tx1"/>
                </a:solidFill>
                <a:latin typeface="+mj-lt"/>
                <a:cs typeface="Calibri Light"/>
              </a:rPr>
              <a:t>+, indicating the profitability and feasibility of an extended warranty / insurance model</a:t>
            </a:r>
          </a:p>
          <a:p>
            <a:pPr algn="ctr"/>
            <a:endParaRPr lang="en-US" sz="1400" b="1" u="sng">
              <a:solidFill>
                <a:schemeClr val="tx1"/>
              </a:solidFill>
              <a:latin typeface="+mj-lt"/>
              <a:cs typeface="Calibri Light"/>
            </a:endParaRPr>
          </a:p>
        </p:txBody>
      </p:sp>
      <p:pic>
        <p:nvPicPr>
          <p:cNvPr id="2" name="Picture 74">
            <a:extLst>
              <a:ext uri="{FF2B5EF4-FFF2-40B4-BE49-F238E27FC236}">
                <a16:creationId xmlns:a16="http://schemas.microsoft.com/office/drawing/2014/main" id="{E0679F2D-2344-46AE-B849-B36A2842D9A3}"/>
              </a:ext>
            </a:extLst>
          </p:cNvPr>
          <p:cNvPicPr>
            <a:picLocks noChangeAspect="1"/>
          </p:cNvPicPr>
          <p:nvPr/>
        </p:nvPicPr>
        <p:blipFill>
          <a:blip r:embed="rId15"/>
          <a:stretch>
            <a:fillRect/>
          </a:stretch>
        </p:blipFill>
        <p:spPr>
          <a:xfrm>
            <a:off x="11125064" y="3346602"/>
            <a:ext cx="753350" cy="840073"/>
          </a:xfrm>
          <a:prstGeom prst="rect">
            <a:avLst/>
          </a:prstGeom>
        </p:spPr>
      </p:pic>
      <p:pic>
        <p:nvPicPr>
          <p:cNvPr id="4" name="Picture 6">
            <a:extLst>
              <a:ext uri="{FF2B5EF4-FFF2-40B4-BE49-F238E27FC236}">
                <a16:creationId xmlns:a16="http://schemas.microsoft.com/office/drawing/2014/main" id="{89409EEF-690C-4D9C-8D55-6CB8071AAD8E}"/>
              </a:ext>
            </a:extLst>
          </p:cNvPr>
          <p:cNvPicPr>
            <a:picLocks noChangeAspect="1"/>
          </p:cNvPicPr>
          <p:nvPr/>
        </p:nvPicPr>
        <p:blipFill>
          <a:blip r:embed="rId16"/>
          <a:stretch>
            <a:fillRect/>
          </a:stretch>
        </p:blipFill>
        <p:spPr>
          <a:xfrm>
            <a:off x="10778406" y="2192871"/>
            <a:ext cx="1269815" cy="397617"/>
          </a:xfrm>
          <a:prstGeom prst="rect">
            <a:avLst/>
          </a:prstGeom>
        </p:spPr>
      </p:pic>
      <p:pic>
        <p:nvPicPr>
          <p:cNvPr id="7" name="Picture 8" descr="Line chart&#10;&#10;Description automatically generated">
            <a:extLst>
              <a:ext uri="{FF2B5EF4-FFF2-40B4-BE49-F238E27FC236}">
                <a16:creationId xmlns:a16="http://schemas.microsoft.com/office/drawing/2014/main" id="{A8335788-FE73-478F-A055-83ED759857A2}"/>
              </a:ext>
            </a:extLst>
          </p:cNvPr>
          <p:cNvPicPr>
            <a:picLocks noChangeAspect="1"/>
          </p:cNvPicPr>
          <p:nvPr/>
        </p:nvPicPr>
        <p:blipFill>
          <a:blip r:embed="rId17"/>
          <a:stretch>
            <a:fillRect/>
          </a:stretch>
        </p:blipFill>
        <p:spPr>
          <a:xfrm>
            <a:off x="9224094" y="4647311"/>
            <a:ext cx="2720952" cy="1707102"/>
          </a:xfrm>
          <a:prstGeom prst="rect">
            <a:avLst/>
          </a:prstGeom>
        </p:spPr>
      </p:pic>
      <p:sp>
        <p:nvSpPr>
          <p:cNvPr id="44" name="Rectangle 43">
            <a:extLst>
              <a:ext uri="{FF2B5EF4-FFF2-40B4-BE49-F238E27FC236}">
                <a16:creationId xmlns:a16="http://schemas.microsoft.com/office/drawing/2014/main" id="{0624C0D9-3D37-4068-83A1-A32D5170FEF9}"/>
              </a:ext>
            </a:extLst>
          </p:cNvPr>
          <p:cNvSpPr/>
          <p:nvPr/>
        </p:nvSpPr>
        <p:spPr>
          <a:xfrm>
            <a:off x="6390023" y="838786"/>
            <a:ext cx="5492689" cy="656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2"/>
                </a:solidFill>
              </a:rPr>
              <a:t>Apple's success in the field of extended warranties, subscription-based aftercare services, and Grover's success in subscription-based electronics purchase models indicate economic viability</a:t>
            </a:r>
          </a:p>
        </p:txBody>
      </p:sp>
      <p:sp>
        <p:nvSpPr>
          <p:cNvPr id="9" name="TextBox 8">
            <a:extLst>
              <a:ext uri="{FF2B5EF4-FFF2-40B4-BE49-F238E27FC236}">
                <a16:creationId xmlns:a16="http://schemas.microsoft.com/office/drawing/2014/main" id="{64D0C685-F048-4E98-86C5-68A7D90835B2}"/>
              </a:ext>
            </a:extLst>
          </p:cNvPr>
          <p:cNvSpPr txBox="1"/>
          <p:nvPr/>
        </p:nvSpPr>
        <p:spPr>
          <a:xfrm>
            <a:off x="6296336" y="4708406"/>
            <a:ext cx="2835352" cy="1600438"/>
          </a:xfrm>
          <a:prstGeom prst="rect">
            <a:avLst/>
          </a:prstGeom>
          <a:solidFill>
            <a:schemeClr val="accent2">
              <a:lumMod val="40000"/>
              <a:lumOff val="60000"/>
            </a:schemeClr>
          </a:solidFill>
          <a:ln>
            <a:noFill/>
          </a:ln>
        </p:spPr>
        <p:txBody>
          <a:bodyPr wrap="square" lIns="91440" tIns="45720" rIns="91440" bIns="45720" rtlCol="0" anchor="t">
            <a:spAutoFit/>
          </a:bodyPr>
          <a:lstStyle/>
          <a:p>
            <a:pPr algn="ctr"/>
            <a:r>
              <a:rPr lang="en-US" sz="1400">
                <a:latin typeface="Calibri Light"/>
                <a:cs typeface="Calibri Light"/>
              </a:rPr>
              <a:t>Increases in sales will result in </a:t>
            </a:r>
            <a:r>
              <a:rPr lang="en-US" sz="1400" b="1">
                <a:latin typeface="Calibri"/>
                <a:cs typeface="Calibri Light"/>
              </a:rPr>
              <a:t>increased profitability of services</a:t>
            </a:r>
            <a:r>
              <a:rPr lang="en-US" sz="1400">
                <a:latin typeface="Calibri Light"/>
                <a:cs typeface="Calibri Light"/>
              </a:rPr>
              <a:t>, as </a:t>
            </a:r>
            <a:r>
              <a:rPr lang="en-US" sz="1400" b="1">
                <a:latin typeface="Calibri"/>
                <a:cs typeface="Calibri Light"/>
              </a:rPr>
              <a:t>cost increases less than proportionately to the revenues</a:t>
            </a:r>
            <a:r>
              <a:rPr lang="en-US" sz="1400">
                <a:latin typeface="Calibri Light"/>
                <a:cs typeface="Calibri Light"/>
              </a:rPr>
              <a:t> generated. Service revenue gross margins have </a:t>
            </a:r>
            <a:r>
              <a:rPr lang="en-US" sz="1400" b="1">
                <a:latin typeface="Calibri"/>
                <a:cs typeface="Calibri Light"/>
              </a:rPr>
              <a:t>increased by 27%</a:t>
            </a:r>
          </a:p>
          <a:p>
            <a:pPr algn="ctr"/>
            <a:endParaRPr lang="en-US" sz="1400" b="1">
              <a:latin typeface="Calibri"/>
              <a:cs typeface="Calibri Light"/>
            </a:endParaRPr>
          </a:p>
        </p:txBody>
      </p:sp>
      <p:cxnSp>
        <p:nvCxnSpPr>
          <p:cNvPr id="83" name="Straight Arrow Connector 82">
            <a:extLst>
              <a:ext uri="{FF2B5EF4-FFF2-40B4-BE49-F238E27FC236}">
                <a16:creationId xmlns:a16="http://schemas.microsoft.com/office/drawing/2014/main" id="{2AB3F52A-4823-4F6F-BE5C-E0B5FEC039FA}"/>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033AA6F-CD1E-46DA-95E3-A30461715A06}"/>
              </a:ext>
            </a:extLst>
          </p:cNvPr>
          <p:cNvSpPr txBox="1"/>
          <p:nvPr/>
        </p:nvSpPr>
        <p:spPr>
          <a:xfrm>
            <a:off x="27892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2"/>
                </a:solidFill>
                <a:latin typeface="Calibri Light"/>
                <a:cs typeface="Calibri Light"/>
              </a:rPr>
              <a:t>Introduction</a:t>
            </a:r>
          </a:p>
        </p:txBody>
      </p:sp>
      <p:cxnSp>
        <p:nvCxnSpPr>
          <p:cNvPr id="85" name="Straight Arrow Connector 84">
            <a:extLst>
              <a:ext uri="{FF2B5EF4-FFF2-40B4-BE49-F238E27FC236}">
                <a16:creationId xmlns:a16="http://schemas.microsoft.com/office/drawing/2014/main" id="{DAF1E7E4-3C81-4CFC-B401-659B3ABD315B}"/>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C2F230-2002-4753-92EE-2FCA0E4EA222}"/>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B9798C5-CE8B-4E38-A70D-0CFAC469665B}"/>
              </a:ext>
            </a:extLst>
          </p:cNvPr>
          <p:cNvCxnSpPr/>
          <p:nvPr/>
        </p:nvCxnSpPr>
        <p:spPr>
          <a:xfrm>
            <a:off x="6096176" y="6539130"/>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E56BA41-7286-401B-AE80-F3476EAC0870}"/>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1D017CC-75C1-4057-A600-E1C89AF4A464}"/>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3E3A7BD-12B3-420E-901E-3BB256E355B5}"/>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Aftercare</a:t>
            </a:r>
          </a:p>
        </p:txBody>
      </p:sp>
      <p:sp>
        <p:nvSpPr>
          <p:cNvPr id="91" name="TextBox 90">
            <a:extLst>
              <a:ext uri="{FF2B5EF4-FFF2-40B4-BE49-F238E27FC236}">
                <a16:creationId xmlns:a16="http://schemas.microsoft.com/office/drawing/2014/main" id="{FEC0EB6F-9182-4B47-A646-4B28636C6243}"/>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92" name="TextBox 91">
            <a:extLst>
              <a:ext uri="{FF2B5EF4-FFF2-40B4-BE49-F238E27FC236}">
                <a16:creationId xmlns:a16="http://schemas.microsoft.com/office/drawing/2014/main" id="{12BB9A4E-4C95-416C-8D1D-AF547BDA1F4A}"/>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93" name="TextBox 92">
            <a:extLst>
              <a:ext uri="{FF2B5EF4-FFF2-40B4-BE49-F238E27FC236}">
                <a16:creationId xmlns:a16="http://schemas.microsoft.com/office/drawing/2014/main" id="{BA3EB9AC-61AA-4220-8673-5A4D685F9CB4}"/>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94" name="TextBox 93">
            <a:extLst>
              <a:ext uri="{FF2B5EF4-FFF2-40B4-BE49-F238E27FC236}">
                <a16:creationId xmlns:a16="http://schemas.microsoft.com/office/drawing/2014/main" id="{98C90D54-F4AE-474E-854C-A749988DAD8A}"/>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95" name="Oval 94">
            <a:extLst>
              <a:ext uri="{FF2B5EF4-FFF2-40B4-BE49-F238E27FC236}">
                <a16:creationId xmlns:a16="http://schemas.microsoft.com/office/drawing/2014/main" id="{645126D5-9A47-4EFC-A275-CD413DDD91A1}"/>
              </a:ext>
            </a:extLst>
          </p:cNvPr>
          <p:cNvSpPr/>
          <p:nvPr/>
        </p:nvSpPr>
        <p:spPr>
          <a:xfrm>
            <a:off x="7129959" y="647387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FD40EE0-F5DC-1A47-A816-159AD3BAB272}"/>
              </a:ext>
            </a:extLst>
          </p:cNvPr>
          <p:cNvSpPr txBox="1"/>
          <p:nvPr/>
        </p:nvSpPr>
        <p:spPr>
          <a:xfrm>
            <a:off x="340285" y="34153"/>
            <a:ext cx="11486981" cy="830997"/>
          </a:xfrm>
          <a:prstGeom prst="rect">
            <a:avLst/>
          </a:prstGeom>
          <a:noFill/>
        </p:spPr>
        <p:txBody>
          <a:bodyPr wrap="square" lIns="91440" tIns="45720" rIns="91440" bIns="45720" rtlCol="0" anchor="t">
            <a:spAutoFit/>
          </a:bodyPr>
          <a:lstStyle/>
          <a:p>
            <a:r>
              <a:rPr lang="en-US" sz="2400" b="1">
                <a:latin typeface="+mj-lt"/>
              </a:rPr>
              <a:t>N</a:t>
            </a:r>
            <a:r>
              <a:rPr lang="en-US" sz="2400">
                <a:latin typeface="+mj-lt"/>
              </a:rPr>
              <a:t>ew Ecosystem with Strengthened Aftercare: Subscriptions create a recurring revenue stream and further lock customers into the Xiaomi ecosystem</a:t>
            </a:r>
            <a:endParaRPr lang="en-US" sz="2400">
              <a:latin typeface="+mj-lt"/>
              <a:cs typeface="Calibri Light"/>
            </a:endParaRPr>
          </a:p>
        </p:txBody>
      </p:sp>
      <p:sp>
        <p:nvSpPr>
          <p:cNvPr id="12" name="TextBox 11">
            <a:extLst>
              <a:ext uri="{FF2B5EF4-FFF2-40B4-BE49-F238E27FC236}">
                <a16:creationId xmlns:a16="http://schemas.microsoft.com/office/drawing/2014/main" id="{6CA85879-F469-4B1B-B5F9-DCAABA1964B1}"/>
              </a:ext>
            </a:extLst>
          </p:cNvPr>
          <p:cNvSpPr txBox="1"/>
          <p:nvPr/>
        </p:nvSpPr>
        <p:spPr>
          <a:xfrm>
            <a:off x="107261" y="6542820"/>
            <a:ext cx="8885254" cy="246221"/>
          </a:xfrm>
          <a:prstGeom prst="rect">
            <a:avLst/>
          </a:prstGeom>
          <a:noFill/>
        </p:spPr>
        <p:txBody>
          <a:bodyPr wrap="square" lIns="91440" tIns="45720" rIns="91440" bIns="45720" rtlCol="0" anchor="t">
            <a:spAutoFit/>
          </a:bodyPr>
          <a:lstStyle/>
          <a:p>
            <a:r>
              <a:rPr lang="en-US" sz="1000" i="1">
                <a:latin typeface="+mj-lt"/>
              </a:rPr>
              <a:t>Sources: CNBC, </a:t>
            </a:r>
            <a:r>
              <a:rPr lang="en-US" sz="1000" i="1" err="1">
                <a:latin typeface="+mj-lt"/>
              </a:rPr>
              <a:t>VIola</a:t>
            </a:r>
            <a:r>
              <a:rPr lang="en-US" sz="1000" i="1">
                <a:latin typeface="+mj-lt"/>
              </a:rPr>
              <a:t> Fintech, Apple, Xiaomi</a:t>
            </a:r>
            <a:endParaRPr lang="en-US" sz="1000" i="1">
              <a:latin typeface="+mj-lt"/>
              <a:cs typeface="Calibri Light"/>
            </a:endParaRPr>
          </a:p>
        </p:txBody>
      </p:sp>
    </p:spTree>
    <p:extLst>
      <p:ext uri="{BB962C8B-B14F-4D97-AF65-F5344CB8AC3E}">
        <p14:creationId xmlns:p14="http://schemas.microsoft.com/office/powerpoint/2010/main" val="137289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91313AF3-478D-4089-8D59-24FC6DC9D177}"/>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85FD20-3236-4C08-BD90-8708CCD75341}"/>
              </a:ext>
            </a:extLst>
          </p:cNvPr>
          <p:cNvSpPr txBox="1"/>
          <p:nvPr/>
        </p:nvSpPr>
        <p:spPr>
          <a:xfrm>
            <a:off x="27892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2"/>
                </a:solidFill>
                <a:latin typeface="Calibri Light"/>
                <a:cs typeface="Calibri Light"/>
              </a:rPr>
              <a:t>Introduction</a:t>
            </a:r>
          </a:p>
        </p:txBody>
      </p:sp>
      <p:cxnSp>
        <p:nvCxnSpPr>
          <p:cNvPr id="4" name="Straight Arrow Connector 3">
            <a:extLst>
              <a:ext uri="{FF2B5EF4-FFF2-40B4-BE49-F238E27FC236}">
                <a16:creationId xmlns:a16="http://schemas.microsoft.com/office/drawing/2014/main" id="{19D0DFDE-FA32-492C-BA6C-75196FCA1D0C}"/>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D314BCC-2143-4CB8-8E0D-E32070E956BB}"/>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DE77275-7A76-4375-A3F4-5928DCE2C1FB}"/>
              </a:ext>
            </a:extLst>
          </p:cNvPr>
          <p:cNvCxnSpPr/>
          <p:nvPr/>
        </p:nvCxnSpPr>
        <p:spPr>
          <a:xfrm>
            <a:off x="6096176" y="6539130"/>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F03498F-75F3-4EEE-81EE-5369E44270AB}"/>
              </a:ext>
            </a:extLst>
          </p:cNvPr>
          <p:cNvCxnSpPr/>
          <p:nvPr/>
        </p:nvCxnSpPr>
        <p:spPr>
          <a:xfrm>
            <a:off x="7251625" y="6541532"/>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DB2DDF1-B7F4-4D07-BF18-F704A3E3920C}"/>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8C2479-2C06-4B29-9107-22C3B9DE14B1}"/>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Aftercare</a:t>
            </a:r>
          </a:p>
        </p:txBody>
      </p:sp>
      <p:sp>
        <p:nvSpPr>
          <p:cNvPr id="10" name="TextBox 9">
            <a:extLst>
              <a:ext uri="{FF2B5EF4-FFF2-40B4-BE49-F238E27FC236}">
                <a16:creationId xmlns:a16="http://schemas.microsoft.com/office/drawing/2014/main" id="{DE6FE471-82B9-450D-ACA0-E52DC83BF980}"/>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Feasibility</a:t>
            </a:r>
          </a:p>
        </p:txBody>
      </p:sp>
      <p:sp>
        <p:nvSpPr>
          <p:cNvPr id="11" name="TextBox 10">
            <a:extLst>
              <a:ext uri="{FF2B5EF4-FFF2-40B4-BE49-F238E27FC236}">
                <a16:creationId xmlns:a16="http://schemas.microsoft.com/office/drawing/2014/main" id="{EB672E4B-65DB-43FF-8A73-50083ECE850A}"/>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12" name="TextBox 11">
            <a:extLst>
              <a:ext uri="{FF2B5EF4-FFF2-40B4-BE49-F238E27FC236}">
                <a16:creationId xmlns:a16="http://schemas.microsoft.com/office/drawing/2014/main" id="{985FEF21-176D-4058-95A4-AE6729150329}"/>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13" name="TextBox 12">
            <a:extLst>
              <a:ext uri="{FF2B5EF4-FFF2-40B4-BE49-F238E27FC236}">
                <a16:creationId xmlns:a16="http://schemas.microsoft.com/office/drawing/2014/main" id="{23B824D3-C53F-4429-A9B5-CACC5EC4DA31}"/>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14" name="Oval 13">
            <a:extLst>
              <a:ext uri="{FF2B5EF4-FFF2-40B4-BE49-F238E27FC236}">
                <a16:creationId xmlns:a16="http://schemas.microsoft.com/office/drawing/2014/main" id="{D75FA228-6508-4C17-885C-55B13B75FBBF}"/>
              </a:ext>
            </a:extLst>
          </p:cNvPr>
          <p:cNvSpPr/>
          <p:nvPr/>
        </p:nvSpPr>
        <p:spPr>
          <a:xfrm>
            <a:off x="8324348" y="6474851"/>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54AA47F9-C662-9144-B4DD-CB3FAC15C793}"/>
              </a:ext>
            </a:extLst>
          </p:cNvPr>
          <p:cNvCxnSpPr/>
          <p:nvPr/>
        </p:nvCxnSpPr>
        <p:spPr>
          <a:xfrm>
            <a:off x="397040" y="1460310"/>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9C7C9B-F77C-0546-B5CB-7AEF65681A98}"/>
              </a:ext>
            </a:extLst>
          </p:cNvPr>
          <p:cNvCxnSpPr/>
          <p:nvPr/>
        </p:nvCxnSpPr>
        <p:spPr>
          <a:xfrm>
            <a:off x="6254204" y="1460310"/>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4DD3853-1946-A642-898F-FA2340435A68}"/>
              </a:ext>
            </a:extLst>
          </p:cNvPr>
          <p:cNvSpPr txBox="1"/>
          <p:nvPr/>
        </p:nvSpPr>
        <p:spPr>
          <a:xfrm>
            <a:off x="663919" y="909794"/>
            <a:ext cx="4965034" cy="523220"/>
          </a:xfrm>
          <a:prstGeom prst="rect">
            <a:avLst/>
          </a:prstGeom>
          <a:noFill/>
        </p:spPr>
        <p:txBody>
          <a:bodyPr wrap="square" rtlCol="0">
            <a:spAutoFit/>
          </a:bodyPr>
          <a:lstStyle/>
          <a:p>
            <a:pPr algn="ctr"/>
            <a:r>
              <a:rPr lang="en-US" sz="1400" b="1">
                <a:solidFill>
                  <a:schemeClr val="tx2"/>
                </a:solidFill>
              </a:rPr>
              <a:t>China’s Smartphone Revenue Growth Is Expected To Benefit From The New Eco-Line &amp; Market Share Expansion…</a:t>
            </a:r>
          </a:p>
        </p:txBody>
      </p:sp>
      <p:sp>
        <p:nvSpPr>
          <p:cNvPr id="19" name="TextBox 18">
            <a:extLst>
              <a:ext uri="{FF2B5EF4-FFF2-40B4-BE49-F238E27FC236}">
                <a16:creationId xmlns:a16="http://schemas.microsoft.com/office/drawing/2014/main" id="{CF3EDE22-0755-F544-B4D6-06174FC3B05B}"/>
              </a:ext>
            </a:extLst>
          </p:cNvPr>
          <p:cNvSpPr txBox="1"/>
          <p:nvPr/>
        </p:nvSpPr>
        <p:spPr>
          <a:xfrm>
            <a:off x="6521083" y="909794"/>
            <a:ext cx="4965034" cy="523220"/>
          </a:xfrm>
          <a:prstGeom prst="rect">
            <a:avLst/>
          </a:prstGeom>
          <a:noFill/>
        </p:spPr>
        <p:txBody>
          <a:bodyPr wrap="square" rtlCol="0">
            <a:spAutoFit/>
          </a:bodyPr>
          <a:lstStyle/>
          <a:p>
            <a:pPr algn="ctr"/>
            <a:r>
              <a:rPr lang="en-US" sz="1400" b="1">
                <a:solidFill>
                  <a:schemeClr val="tx2"/>
                </a:solidFill>
              </a:rPr>
              <a:t>…While After-Care Warranty Subscription Is Set To Bring In CNY60 Bn In Additional Service Revenue By 2030</a:t>
            </a:r>
          </a:p>
        </p:txBody>
      </p:sp>
      <p:graphicFrame>
        <p:nvGraphicFramePr>
          <p:cNvPr id="20" name="Chart 19">
            <a:extLst>
              <a:ext uri="{FF2B5EF4-FFF2-40B4-BE49-F238E27FC236}">
                <a16:creationId xmlns:a16="http://schemas.microsoft.com/office/drawing/2014/main" id="{7169E79D-0428-AB49-A5B2-225CE9BB4156}"/>
              </a:ext>
            </a:extLst>
          </p:cNvPr>
          <p:cNvGraphicFramePr/>
          <p:nvPr>
            <p:extLst>
              <p:ext uri="{D42A27DB-BD31-4B8C-83A1-F6EECF244321}">
                <p14:modId xmlns:p14="http://schemas.microsoft.com/office/powerpoint/2010/main" val="2596819968"/>
              </p:ext>
            </p:extLst>
          </p:nvPr>
        </p:nvGraphicFramePr>
        <p:xfrm>
          <a:off x="451411" y="2263278"/>
          <a:ext cx="5390049" cy="1804879"/>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62BE678B-4F7E-4C4F-9F32-44BB4C1DB1E0}"/>
              </a:ext>
            </a:extLst>
          </p:cNvPr>
          <p:cNvSpPr/>
          <p:nvPr/>
        </p:nvSpPr>
        <p:spPr>
          <a:xfrm>
            <a:off x="398099" y="1531565"/>
            <a:ext cx="5497733" cy="593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China has a 1.2 bn consumer population with 70% favorable towards eco-products. A conservative 1% penetration rate at base year equates to 8 million eco-smartphone sales in 2022. This is reasonable given that Xiaomi ships &gt;320 million phones each year.</a:t>
            </a:r>
          </a:p>
        </p:txBody>
      </p:sp>
      <p:sp>
        <p:nvSpPr>
          <p:cNvPr id="22" name="Rectangle 21">
            <a:extLst>
              <a:ext uri="{FF2B5EF4-FFF2-40B4-BE49-F238E27FC236}">
                <a16:creationId xmlns:a16="http://schemas.microsoft.com/office/drawing/2014/main" id="{2A07BC55-D403-404B-B237-D262B640754A}"/>
              </a:ext>
            </a:extLst>
          </p:cNvPr>
          <p:cNvSpPr/>
          <p:nvPr/>
        </p:nvSpPr>
        <p:spPr>
          <a:xfrm>
            <a:off x="1154789" y="2160283"/>
            <a:ext cx="3983291" cy="430887"/>
          </a:xfrm>
          <a:prstGeom prst="rect">
            <a:avLst/>
          </a:prstGeom>
        </p:spPr>
        <p:txBody>
          <a:bodyPr wrap="square">
            <a:spAutoFit/>
          </a:bodyPr>
          <a:lstStyle/>
          <a:p>
            <a:pPr algn="ctr"/>
            <a:r>
              <a:rPr lang="en-US" sz="1100" b="1"/>
              <a:t>Conservative Eco-Line Estimates Yields Stable &amp; Significant Revenue Additions Due To Large TAM</a:t>
            </a:r>
            <a:endParaRPr lang="en-US" b="1"/>
          </a:p>
        </p:txBody>
      </p:sp>
      <p:sp>
        <p:nvSpPr>
          <p:cNvPr id="23" name="Rectangle 22">
            <a:extLst>
              <a:ext uri="{FF2B5EF4-FFF2-40B4-BE49-F238E27FC236}">
                <a16:creationId xmlns:a16="http://schemas.microsoft.com/office/drawing/2014/main" id="{1CE27958-1DB4-3342-858C-A1A339E4BE72}"/>
              </a:ext>
            </a:extLst>
          </p:cNvPr>
          <p:cNvSpPr/>
          <p:nvPr/>
        </p:nvSpPr>
        <p:spPr>
          <a:xfrm>
            <a:off x="332841" y="3998101"/>
            <a:ext cx="5497733" cy="593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Given that China’s smartphone market is only forecasted to grow 1% per annum, successful market share expansion in legacy phone lines in lower tier cities will be Xiaomi’s main revenue driver</a:t>
            </a:r>
          </a:p>
        </p:txBody>
      </p:sp>
      <p:graphicFrame>
        <p:nvGraphicFramePr>
          <p:cNvPr id="24" name="Chart 23">
            <a:extLst>
              <a:ext uri="{FF2B5EF4-FFF2-40B4-BE49-F238E27FC236}">
                <a16:creationId xmlns:a16="http://schemas.microsoft.com/office/drawing/2014/main" id="{BA5E13B2-1A97-0540-AF8F-E962A06DCCC1}"/>
              </a:ext>
            </a:extLst>
          </p:cNvPr>
          <p:cNvGraphicFramePr/>
          <p:nvPr>
            <p:extLst>
              <p:ext uri="{D42A27DB-BD31-4B8C-83A1-F6EECF244321}">
                <p14:modId xmlns:p14="http://schemas.microsoft.com/office/powerpoint/2010/main" val="1070543723"/>
              </p:ext>
            </p:extLst>
          </p:nvPr>
        </p:nvGraphicFramePr>
        <p:xfrm>
          <a:off x="386682" y="4679089"/>
          <a:ext cx="5390049" cy="2001912"/>
        </p:xfrm>
        <a:graphic>
          <a:graphicData uri="http://schemas.openxmlformats.org/drawingml/2006/chart">
            <c:chart xmlns:c="http://schemas.openxmlformats.org/drawingml/2006/chart" xmlns:r="http://schemas.openxmlformats.org/officeDocument/2006/relationships" r:id="rId4"/>
          </a:graphicData>
        </a:graphic>
      </p:graphicFrame>
      <p:sp>
        <p:nvSpPr>
          <p:cNvPr id="25" name="Rectangle 24">
            <a:extLst>
              <a:ext uri="{FF2B5EF4-FFF2-40B4-BE49-F238E27FC236}">
                <a16:creationId xmlns:a16="http://schemas.microsoft.com/office/drawing/2014/main" id="{A951769E-A748-6640-B9C4-50CE5871CE08}"/>
              </a:ext>
            </a:extLst>
          </p:cNvPr>
          <p:cNvSpPr/>
          <p:nvPr/>
        </p:nvSpPr>
        <p:spPr>
          <a:xfrm>
            <a:off x="1154789" y="4602755"/>
            <a:ext cx="3983291" cy="430887"/>
          </a:xfrm>
          <a:prstGeom prst="rect">
            <a:avLst/>
          </a:prstGeom>
        </p:spPr>
        <p:txBody>
          <a:bodyPr wrap="square">
            <a:spAutoFit/>
          </a:bodyPr>
          <a:lstStyle/>
          <a:p>
            <a:pPr algn="ctr"/>
            <a:r>
              <a:rPr lang="en-US" sz="1100" b="1"/>
              <a:t>Twin Engine Of Market Share Expansion + Eco-Product Line Revitalizes Long Run China Smartphone Growth</a:t>
            </a:r>
            <a:endParaRPr lang="en-US" b="1"/>
          </a:p>
        </p:txBody>
      </p:sp>
      <p:sp>
        <p:nvSpPr>
          <p:cNvPr id="26" name="Rectangle 25">
            <a:extLst>
              <a:ext uri="{FF2B5EF4-FFF2-40B4-BE49-F238E27FC236}">
                <a16:creationId xmlns:a16="http://schemas.microsoft.com/office/drawing/2014/main" id="{CEF068B1-0C74-024F-B70F-6672F6F7AE04}"/>
              </a:ext>
            </a:extLst>
          </p:cNvPr>
          <p:cNvSpPr/>
          <p:nvPr/>
        </p:nvSpPr>
        <p:spPr>
          <a:xfrm>
            <a:off x="6906126" y="1526603"/>
            <a:ext cx="4831464" cy="736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mj-lt"/>
              </a:rPr>
              <a:t>Apple Care was introduced 10 years ago and hit $8.8 bn revenue in 2021. We expect Xiaomi to achieve similar results in the same time frame given their similar smartphone shipment numbers and Xiaomi’s more extensive accessories/smart home products</a:t>
            </a:r>
          </a:p>
        </p:txBody>
      </p:sp>
      <p:pic>
        <p:nvPicPr>
          <p:cNvPr id="1026" name="Picture 2" descr="Logo Apple PNG HD Images Free Download - Free Transparent PNG Logos">
            <a:extLst>
              <a:ext uri="{FF2B5EF4-FFF2-40B4-BE49-F238E27FC236}">
                <a16:creationId xmlns:a16="http://schemas.microsoft.com/office/drawing/2014/main" id="{B2372F0A-276C-FF48-B989-3995F1FCCC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6170" y="1574815"/>
            <a:ext cx="531319" cy="531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Chart 29">
            <a:extLst>
              <a:ext uri="{FF2B5EF4-FFF2-40B4-BE49-F238E27FC236}">
                <a16:creationId xmlns:a16="http://schemas.microsoft.com/office/drawing/2014/main" id="{889ED46C-0DD0-A446-A4EF-4D8E1273D98C}"/>
              </a:ext>
            </a:extLst>
          </p:cNvPr>
          <p:cNvGraphicFramePr/>
          <p:nvPr>
            <p:extLst>
              <p:ext uri="{D42A27DB-BD31-4B8C-83A1-F6EECF244321}">
                <p14:modId xmlns:p14="http://schemas.microsoft.com/office/powerpoint/2010/main" val="3615522977"/>
              </p:ext>
            </p:extLst>
          </p:nvPr>
        </p:nvGraphicFramePr>
        <p:xfrm>
          <a:off x="6234953" y="2312615"/>
          <a:ext cx="4178790" cy="1677276"/>
        </p:xfrm>
        <a:graphic>
          <a:graphicData uri="http://schemas.openxmlformats.org/drawingml/2006/chart">
            <c:chart xmlns:c="http://schemas.openxmlformats.org/drawingml/2006/chart" xmlns:r="http://schemas.openxmlformats.org/officeDocument/2006/relationships" r:id="rId6"/>
          </a:graphicData>
        </a:graphic>
      </p:graphicFrame>
      <p:sp>
        <p:nvSpPr>
          <p:cNvPr id="31" name="Rectangle 30">
            <a:extLst>
              <a:ext uri="{FF2B5EF4-FFF2-40B4-BE49-F238E27FC236}">
                <a16:creationId xmlns:a16="http://schemas.microsoft.com/office/drawing/2014/main" id="{35AB14BB-4796-3644-8CE5-7E93FA306331}"/>
              </a:ext>
            </a:extLst>
          </p:cNvPr>
          <p:cNvSpPr/>
          <p:nvPr/>
        </p:nvSpPr>
        <p:spPr>
          <a:xfrm>
            <a:off x="6800517" y="2311856"/>
            <a:ext cx="2909047" cy="430887"/>
          </a:xfrm>
          <a:prstGeom prst="rect">
            <a:avLst/>
          </a:prstGeom>
        </p:spPr>
        <p:txBody>
          <a:bodyPr wrap="square">
            <a:spAutoFit/>
          </a:bodyPr>
          <a:lstStyle/>
          <a:p>
            <a:pPr algn="ctr"/>
            <a:r>
              <a:rPr lang="en-US" sz="1100" b="1"/>
              <a:t>Subscription Revenue To Follow A Similar Growth Rate To Apple</a:t>
            </a:r>
            <a:endParaRPr lang="en-US" b="1"/>
          </a:p>
        </p:txBody>
      </p:sp>
      <p:sp>
        <p:nvSpPr>
          <p:cNvPr id="32" name="TextBox 31">
            <a:extLst>
              <a:ext uri="{FF2B5EF4-FFF2-40B4-BE49-F238E27FC236}">
                <a16:creationId xmlns:a16="http://schemas.microsoft.com/office/drawing/2014/main" id="{6FB46C55-DC02-324B-AC2E-3E9725181593}"/>
              </a:ext>
            </a:extLst>
          </p:cNvPr>
          <p:cNvSpPr txBox="1"/>
          <p:nvPr/>
        </p:nvSpPr>
        <p:spPr>
          <a:xfrm>
            <a:off x="10413743" y="2311856"/>
            <a:ext cx="1323847" cy="1477328"/>
          </a:xfrm>
          <a:prstGeom prst="rect">
            <a:avLst/>
          </a:prstGeom>
          <a:solidFill>
            <a:srgbClr val="FFF2DA"/>
          </a:solidFill>
        </p:spPr>
        <p:txBody>
          <a:bodyPr wrap="square" lIns="91440" tIns="45720" rIns="91440" bIns="45720" rtlCol="0" anchor="t">
            <a:spAutoFit/>
          </a:bodyPr>
          <a:lstStyle/>
          <a:p>
            <a:pPr algn="ctr"/>
            <a:r>
              <a:rPr lang="en-US" sz="1000">
                <a:latin typeface="+mj-lt"/>
                <a:cs typeface="Calibri Light"/>
              </a:rPr>
              <a:t>3.7 </a:t>
            </a:r>
            <a:r>
              <a:rPr lang="en-US" sz="1000" err="1">
                <a:latin typeface="+mj-lt"/>
                <a:cs typeface="Calibri Light"/>
              </a:rPr>
              <a:t>mn</a:t>
            </a:r>
            <a:r>
              <a:rPr lang="en-US" sz="1000">
                <a:latin typeface="+mj-lt"/>
                <a:cs typeface="Calibri Light"/>
              </a:rPr>
              <a:t> subscribers, the no. of Xiaomi’s current internet services paid users, and an average price of CNY700, slightly below Apple’s was used for 2022 calculations</a:t>
            </a:r>
          </a:p>
        </p:txBody>
      </p:sp>
      <p:cxnSp>
        <p:nvCxnSpPr>
          <p:cNvPr id="33" name="Straight Connector 32">
            <a:extLst>
              <a:ext uri="{FF2B5EF4-FFF2-40B4-BE49-F238E27FC236}">
                <a16:creationId xmlns:a16="http://schemas.microsoft.com/office/drawing/2014/main" id="{920D48B7-FCEE-394A-ACC3-2DC6B92766CE}"/>
              </a:ext>
            </a:extLst>
          </p:cNvPr>
          <p:cNvCxnSpPr/>
          <p:nvPr/>
        </p:nvCxnSpPr>
        <p:spPr>
          <a:xfrm>
            <a:off x="6220674" y="4382804"/>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2ABD63A-92DA-D049-B714-CC95C0823997}"/>
              </a:ext>
            </a:extLst>
          </p:cNvPr>
          <p:cNvSpPr txBox="1"/>
          <p:nvPr/>
        </p:nvSpPr>
        <p:spPr>
          <a:xfrm>
            <a:off x="6487553" y="3859584"/>
            <a:ext cx="4965034" cy="523220"/>
          </a:xfrm>
          <a:prstGeom prst="rect">
            <a:avLst/>
          </a:prstGeom>
          <a:noFill/>
        </p:spPr>
        <p:txBody>
          <a:bodyPr wrap="square" rtlCol="0">
            <a:spAutoFit/>
          </a:bodyPr>
          <a:lstStyle/>
          <a:p>
            <a:pPr algn="ctr"/>
            <a:r>
              <a:rPr lang="en-US" sz="1400" b="1">
                <a:solidFill>
                  <a:schemeClr val="tx2"/>
                </a:solidFill>
              </a:rPr>
              <a:t>Operating Expenses Are Expected To Increase In The Near Term But It Is Offset By A Decrease In COGS Due To Scale</a:t>
            </a:r>
          </a:p>
        </p:txBody>
      </p:sp>
      <p:graphicFrame>
        <p:nvGraphicFramePr>
          <p:cNvPr id="35" name="Chart 34">
            <a:extLst>
              <a:ext uri="{FF2B5EF4-FFF2-40B4-BE49-F238E27FC236}">
                <a16:creationId xmlns:a16="http://schemas.microsoft.com/office/drawing/2014/main" id="{ABE4AB01-2F63-544F-A8F2-9D534B27F052}"/>
              </a:ext>
            </a:extLst>
          </p:cNvPr>
          <p:cNvGraphicFramePr/>
          <p:nvPr>
            <p:extLst>
              <p:ext uri="{D42A27DB-BD31-4B8C-83A1-F6EECF244321}">
                <p14:modId xmlns:p14="http://schemas.microsoft.com/office/powerpoint/2010/main" val="3353338881"/>
              </p:ext>
            </p:extLst>
          </p:nvPr>
        </p:nvGraphicFramePr>
        <p:xfrm>
          <a:off x="6150439" y="4459100"/>
          <a:ext cx="5602557" cy="2001911"/>
        </p:xfrm>
        <a:graphic>
          <a:graphicData uri="http://schemas.openxmlformats.org/drawingml/2006/chart">
            <c:chart xmlns:c="http://schemas.openxmlformats.org/drawingml/2006/chart" xmlns:r="http://schemas.openxmlformats.org/officeDocument/2006/relationships" r:id="rId7"/>
          </a:graphicData>
        </a:graphic>
      </p:graphicFrame>
      <p:sp>
        <p:nvSpPr>
          <p:cNvPr id="37" name="TextBox 36">
            <a:extLst>
              <a:ext uri="{FF2B5EF4-FFF2-40B4-BE49-F238E27FC236}">
                <a16:creationId xmlns:a16="http://schemas.microsoft.com/office/drawing/2014/main" id="{7797BF61-0797-4964-B86E-C15806B989A7}"/>
              </a:ext>
            </a:extLst>
          </p:cNvPr>
          <p:cNvSpPr txBox="1"/>
          <p:nvPr/>
        </p:nvSpPr>
        <p:spPr>
          <a:xfrm>
            <a:off x="383021" y="39881"/>
            <a:ext cx="10130590" cy="830997"/>
          </a:xfrm>
          <a:prstGeom prst="rect">
            <a:avLst/>
          </a:prstGeom>
          <a:noFill/>
        </p:spPr>
        <p:txBody>
          <a:bodyPr wrap="square" lIns="91440" tIns="45720" rIns="91440" bIns="45720" rtlCol="0" anchor="t">
            <a:spAutoFit/>
          </a:bodyPr>
          <a:lstStyle/>
          <a:p>
            <a:r>
              <a:rPr lang="en-US" sz="2400">
                <a:latin typeface="+mj-lt"/>
                <a:cs typeface="Calibri Light"/>
              </a:rPr>
              <a:t>Proposed ideas are financially feasible as they bring in huge revenue upside while added costs are short term and can be partially offset by economies of scale</a:t>
            </a:r>
          </a:p>
        </p:txBody>
      </p:sp>
    </p:spTree>
    <p:extLst>
      <p:ext uri="{BB962C8B-B14F-4D97-AF65-F5344CB8AC3E}">
        <p14:creationId xmlns:p14="http://schemas.microsoft.com/office/powerpoint/2010/main" val="267918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46ABCA12-1662-4474-BA50-40907755F3AC}"/>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83CE90-D62E-44C8-B079-32281FD91C8B}"/>
              </a:ext>
            </a:extLst>
          </p:cNvPr>
          <p:cNvSpPr txBox="1"/>
          <p:nvPr/>
        </p:nvSpPr>
        <p:spPr>
          <a:xfrm>
            <a:off x="27892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2"/>
                </a:solidFill>
                <a:latin typeface="Calibri Light"/>
                <a:cs typeface="Calibri Light"/>
              </a:rPr>
              <a:t>Introduction</a:t>
            </a:r>
          </a:p>
        </p:txBody>
      </p:sp>
      <p:cxnSp>
        <p:nvCxnSpPr>
          <p:cNvPr id="4" name="Straight Arrow Connector 3">
            <a:extLst>
              <a:ext uri="{FF2B5EF4-FFF2-40B4-BE49-F238E27FC236}">
                <a16:creationId xmlns:a16="http://schemas.microsoft.com/office/drawing/2014/main" id="{302394CF-31BF-48F8-B83F-3F0DF924B27E}"/>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BACDA92-72BC-49A9-A29B-1BBE278835B8}"/>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BCBE303-6972-41D4-96BF-087D238F1EA3}"/>
              </a:ext>
            </a:extLst>
          </p:cNvPr>
          <p:cNvCxnSpPr/>
          <p:nvPr/>
        </p:nvCxnSpPr>
        <p:spPr>
          <a:xfrm>
            <a:off x="6096176" y="6539130"/>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E20A15-E0BB-4BD9-80A1-4A3D815A9B29}"/>
              </a:ext>
            </a:extLst>
          </p:cNvPr>
          <p:cNvCxnSpPr/>
          <p:nvPr/>
        </p:nvCxnSpPr>
        <p:spPr>
          <a:xfrm>
            <a:off x="7251625" y="654153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2854C6-B290-4B26-8FA4-F2FA8E833E44}"/>
              </a:ext>
            </a:extLst>
          </p:cNvPr>
          <p:cNvCxnSpPr/>
          <p:nvPr/>
        </p:nvCxnSpPr>
        <p:spPr>
          <a:xfrm>
            <a:off x="8408126" y="6541143"/>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C3EBF7-0128-490B-A9CC-E136FF46A139}"/>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Aftercare</a:t>
            </a:r>
          </a:p>
        </p:txBody>
      </p:sp>
      <p:sp>
        <p:nvSpPr>
          <p:cNvPr id="10" name="TextBox 9">
            <a:extLst>
              <a:ext uri="{FF2B5EF4-FFF2-40B4-BE49-F238E27FC236}">
                <a16:creationId xmlns:a16="http://schemas.microsoft.com/office/drawing/2014/main" id="{2743EBAC-2EF0-480C-92ED-20F0CAD7DC5D}"/>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Feasibility</a:t>
            </a:r>
          </a:p>
        </p:txBody>
      </p:sp>
      <p:sp>
        <p:nvSpPr>
          <p:cNvPr id="11" name="TextBox 10">
            <a:extLst>
              <a:ext uri="{FF2B5EF4-FFF2-40B4-BE49-F238E27FC236}">
                <a16:creationId xmlns:a16="http://schemas.microsoft.com/office/drawing/2014/main" id="{981DC166-C4A7-48C3-8E0A-7CCD2D88C502}"/>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Conclusion</a:t>
            </a:r>
          </a:p>
        </p:txBody>
      </p:sp>
      <p:sp>
        <p:nvSpPr>
          <p:cNvPr id="12" name="TextBox 11">
            <a:extLst>
              <a:ext uri="{FF2B5EF4-FFF2-40B4-BE49-F238E27FC236}">
                <a16:creationId xmlns:a16="http://schemas.microsoft.com/office/drawing/2014/main" id="{5B4FDC3C-B1BD-45D2-A231-DD9DEE58EFED}"/>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13" name="TextBox 12">
            <a:extLst>
              <a:ext uri="{FF2B5EF4-FFF2-40B4-BE49-F238E27FC236}">
                <a16:creationId xmlns:a16="http://schemas.microsoft.com/office/drawing/2014/main" id="{1262A508-FE0A-4354-B288-8B7E240660DE}"/>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14" name="Oval 13">
            <a:extLst>
              <a:ext uri="{FF2B5EF4-FFF2-40B4-BE49-F238E27FC236}">
                <a16:creationId xmlns:a16="http://schemas.microsoft.com/office/drawing/2014/main" id="{DAD31522-4109-437C-99A7-E6D37D0B6B91}"/>
              </a:ext>
            </a:extLst>
          </p:cNvPr>
          <p:cNvSpPr/>
          <p:nvPr/>
        </p:nvSpPr>
        <p:spPr>
          <a:xfrm>
            <a:off x="9552612" y="6471957"/>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2">
            <a:extLst>
              <a:ext uri="{FF2B5EF4-FFF2-40B4-BE49-F238E27FC236}">
                <a16:creationId xmlns:a16="http://schemas.microsoft.com/office/drawing/2014/main" id="{A2E8589B-F29C-A543-BD2A-44FE63C7DCAA}"/>
              </a:ext>
            </a:extLst>
          </p:cNvPr>
          <p:cNvSpPr/>
          <p:nvPr/>
        </p:nvSpPr>
        <p:spPr>
          <a:xfrm>
            <a:off x="397039" y="962527"/>
            <a:ext cx="11385229" cy="299910"/>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rPr>
              <a:t>In All, Benefits From Proposed Plan Outweigh The Temporary Increase In Costs </a:t>
            </a:r>
          </a:p>
        </p:txBody>
      </p:sp>
      <p:graphicFrame>
        <p:nvGraphicFramePr>
          <p:cNvPr id="16" name="Chart 15">
            <a:extLst>
              <a:ext uri="{FF2B5EF4-FFF2-40B4-BE49-F238E27FC236}">
                <a16:creationId xmlns:a16="http://schemas.microsoft.com/office/drawing/2014/main" id="{F492EE87-7C67-A74F-9524-E4531195BF49}"/>
              </a:ext>
            </a:extLst>
          </p:cNvPr>
          <p:cNvGraphicFramePr/>
          <p:nvPr>
            <p:extLst>
              <p:ext uri="{D42A27DB-BD31-4B8C-83A1-F6EECF244321}">
                <p14:modId xmlns:p14="http://schemas.microsoft.com/office/powerpoint/2010/main" val="1659273837"/>
              </p:ext>
            </p:extLst>
          </p:nvPr>
        </p:nvGraphicFramePr>
        <p:xfrm>
          <a:off x="397039" y="1428976"/>
          <a:ext cx="7822655" cy="2750988"/>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66FCEE87-7135-864A-ACC9-ADA624B05002}"/>
              </a:ext>
            </a:extLst>
          </p:cNvPr>
          <p:cNvSpPr txBox="1"/>
          <p:nvPr/>
        </p:nvSpPr>
        <p:spPr>
          <a:xfrm>
            <a:off x="8408126" y="1286653"/>
            <a:ext cx="3203968" cy="307777"/>
          </a:xfrm>
          <a:prstGeom prst="rect">
            <a:avLst/>
          </a:prstGeom>
          <a:noFill/>
        </p:spPr>
        <p:txBody>
          <a:bodyPr wrap="square" rtlCol="0">
            <a:spAutoFit/>
          </a:bodyPr>
          <a:lstStyle/>
          <a:p>
            <a:pPr algn="ctr"/>
            <a:r>
              <a:rPr lang="en-US" sz="1400" b="1">
                <a:solidFill>
                  <a:schemeClr val="tx2"/>
                </a:solidFill>
              </a:rPr>
              <a:t>Key Revenue &amp; Cost Assumptions</a:t>
            </a:r>
          </a:p>
        </p:txBody>
      </p:sp>
      <p:sp>
        <p:nvSpPr>
          <p:cNvPr id="20" name="TextBox 19">
            <a:extLst>
              <a:ext uri="{FF2B5EF4-FFF2-40B4-BE49-F238E27FC236}">
                <a16:creationId xmlns:a16="http://schemas.microsoft.com/office/drawing/2014/main" id="{47CD5762-E5DB-1742-ACAE-95AE14D69A68}"/>
              </a:ext>
            </a:extLst>
          </p:cNvPr>
          <p:cNvSpPr txBox="1"/>
          <p:nvPr/>
        </p:nvSpPr>
        <p:spPr>
          <a:xfrm>
            <a:off x="2538255" y="1272390"/>
            <a:ext cx="3781678" cy="523220"/>
          </a:xfrm>
          <a:prstGeom prst="rect">
            <a:avLst/>
          </a:prstGeom>
          <a:noFill/>
        </p:spPr>
        <p:txBody>
          <a:bodyPr wrap="square" rtlCol="0">
            <a:spAutoFit/>
          </a:bodyPr>
          <a:lstStyle/>
          <a:p>
            <a:pPr algn="ctr"/>
            <a:r>
              <a:rPr lang="en-US" sz="1400" b="1">
                <a:solidFill>
                  <a:schemeClr val="tx2"/>
                </a:solidFill>
              </a:rPr>
              <a:t>Proposals Will Strengthen And Ensure Long Term Top &amp; Bottom Line Growth</a:t>
            </a:r>
          </a:p>
        </p:txBody>
      </p:sp>
      <p:cxnSp>
        <p:nvCxnSpPr>
          <p:cNvPr id="21" name="Straight Arrow Connector 20">
            <a:extLst>
              <a:ext uri="{FF2B5EF4-FFF2-40B4-BE49-F238E27FC236}">
                <a16:creationId xmlns:a16="http://schemas.microsoft.com/office/drawing/2014/main" id="{50BE1C3F-93A9-FD4A-8803-D4D30354B062}"/>
              </a:ext>
            </a:extLst>
          </p:cNvPr>
          <p:cNvCxnSpPr>
            <a:cxnSpLocks/>
          </p:cNvCxnSpPr>
          <p:nvPr/>
        </p:nvCxnSpPr>
        <p:spPr>
          <a:xfrm flipV="1">
            <a:off x="1543873" y="1665280"/>
            <a:ext cx="5707752" cy="1111119"/>
          </a:xfrm>
          <a:prstGeom prst="straightConnector1">
            <a:avLst/>
          </a:prstGeom>
          <a:ln w="190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D319D20-1704-724B-A44F-A07A2A4C1528}"/>
              </a:ext>
            </a:extLst>
          </p:cNvPr>
          <p:cNvSpPr txBox="1"/>
          <p:nvPr/>
        </p:nvSpPr>
        <p:spPr>
          <a:xfrm>
            <a:off x="3213526" y="1852691"/>
            <a:ext cx="1734401" cy="307777"/>
          </a:xfrm>
          <a:prstGeom prst="rect">
            <a:avLst/>
          </a:prstGeom>
          <a:noFill/>
        </p:spPr>
        <p:txBody>
          <a:bodyPr wrap="square" rtlCol="0">
            <a:spAutoFit/>
          </a:bodyPr>
          <a:lstStyle/>
          <a:p>
            <a:pPr algn="ctr"/>
            <a:r>
              <a:rPr lang="en-US" sz="1400" b="1">
                <a:solidFill>
                  <a:srgbClr val="FFC000"/>
                </a:solidFill>
              </a:rPr>
              <a:t>12.5% CAGR</a:t>
            </a:r>
          </a:p>
        </p:txBody>
      </p:sp>
      <p:sp>
        <p:nvSpPr>
          <p:cNvPr id="25" name="Rectangle 24">
            <a:extLst>
              <a:ext uri="{FF2B5EF4-FFF2-40B4-BE49-F238E27FC236}">
                <a16:creationId xmlns:a16="http://schemas.microsoft.com/office/drawing/2014/main" id="{662107E7-F25D-D944-B140-81F795F91318}"/>
              </a:ext>
            </a:extLst>
          </p:cNvPr>
          <p:cNvSpPr/>
          <p:nvPr/>
        </p:nvSpPr>
        <p:spPr>
          <a:xfrm>
            <a:off x="8408126" y="1607943"/>
            <a:ext cx="3283364" cy="7423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Revenue Growth: </a:t>
            </a:r>
            <a:r>
              <a:rPr lang="en-US" sz="1400">
                <a:solidFill>
                  <a:schemeClr val="tx1"/>
                </a:solidFill>
              </a:rPr>
              <a:t>For other segments (IoT, normal services, overseas smartphone), industry growth rate was used</a:t>
            </a:r>
            <a:endParaRPr lang="en-US">
              <a:solidFill>
                <a:schemeClr val="tx1"/>
              </a:solidFill>
            </a:endParaRPr>
          </a:p>
        </p:txBody>
      </p:sp>
      <p:sp>
        <p:nvSpPr>
          <p:cNvPr id="26" name="Rectangle 25">
            <a:extLst>
              <a:ext uri="{FF2B5EF4-FFF2-40B4-BE49-F238E27FC236}">
                <a16:creationId xmlns:a16="http://schemas.microsoft.com/office/drawing/2014/main" id="{58EFBE20-C9F4-8146-B615-ED82A0BBE13E}"/>
              </a:ext>
            </a:extLst>
          </p:cNvPr>
          <p:cNvSpPr/>
          <p:nvPr/>
        </p:nvSpPr>
        <p:spPr>
          <a:xfrm>
            <a:off x="8398459" y="2409581"/>
            <a:ext cx="3283365" cy="9589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Selling &amp; Marketing Expenses % </a:t>
            </a:r>
            <a:r>
              <a:rPr lang="en-US" sz="1400">
                <a:solidFill>
                  <a:schemeClr val="tx1"/>
                </a:solidFill>
              </a:rPr>
              <a:t>: Forecasted to increase by 200bps in FY22 due to increased personnel &amp; marketing cost from expansion to lower tier cities</a:t>
            </a:r>
            <a:endParaRPr lang="en-US">
              <a:solidFill>
                <a:schemeClr val="tx1"/>
              </a:solidFill>
            </a:endParaRPr>
          </a:p>
        </p:txBody>
      </p:sp>
      <p:sp>
        <p:nvSpPr>
          <p:cNvPr id="27" name="Rectangle 26">
            <a:extLst>
              <a:ext uri="{FF2B5EF4-FFF2-40B4-BE49-F238E27FC236}">
                <a16:creationId xmlns:a16="http://schemas.microsoft.com/office/drawing/2014/main" id="{A605607C-AB80-5E4D-A145-110C937E29CF}"/>
              </a:ext>
            </a:extLst>
          </p:cNvPr>
          <p:cNvSpPr/>
          <p:nvPr/>
        </p:nvSpPr>
        <p:spPr>
          <a:xfrm>
            <a:off x="8398459" y="3428827"/>
            <a:ext cx="3283365" cy="958944"/>
          </a:xfrm>
          <a:prstGeom prst="rect">
            <a:avLst/>
          </a:prstGeom>
          <a:solidFill>
            <a:srgbClr val="FADB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R&amp;D Expenses %</a:t>
            </a:r>
            <a:r>
              <a:rPr lang="en-US" sz="1400">
                <a:solidFill>
                  <a:schemeClr val="tx1"/>
                </a:solidFill>
              </a:rPr>
              <a:t>: Forecasted to increase by 200bps in FY22 and another 200bp to FY25 to reflect additional spend in researching eco-lines</a:t>
            </a:r>
            <a:endParaRPr lang="en-US">
              <a:solidFill>
                <a:schemeClr val="tx1"/>
              </a:solidFill>
            </a:endParaRPr>
          </a:p>
        </p:txBody>
      </p:sp>
      <p:sp>
        <p:nvSpPr>
          <p:cNvPr id="28" name="Rectangle 27">
            <a:extLst>
              <a:ext uri="{FF2B5EF4-FFF2-40B4-BE49-F238E27FC236}">
                <a16:creationId xmlns:a16="http://schemas.microsoft.com/office/drawing/2014/main" id="{C46BAC21-D3A5-004B-A530-B1563E119ED6}"/>
              </a:ext>
            </a:extLst>
          </p:cNvPr>
          <p:cNvSpPr/>
          <p:nvPr/>
        </p:nvSpPr>
        <p:spPr>
          <a:xfrm>
            <a:off x="8398459" y="4437863"/>
            <a:ext cx="3283365" cy="118344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COGS %</a:t>
            </a:r>
            <a:r>
              <a:rPr lang="en-US" sz="1400">
                <a:solidFill>
                  <a:schemeClr val="tx1"/>
                </a:solidFill>
              </a:rPr>
              <a:t>: Forecasted to gradually decrease due to Economies Of Scale. An increase due to eco-friendly materials are not expected as they have a similar cost build to existing phones </a:t>
            </a:r>
            <a:endParaRPr lang="en-US">
              <a:solidFill>
                <a:schemeClr val="tx1"/>
              </a:solidFill>
            </a:endParaRPr>
          </a:p>
        </p:txBody>
      </p:sp>
      <p:sp>
        <p:nvSpPr>
          <p:cNvPr id="29" name="Rectangle 28">
            <a:extLst>
              <a:ext uri="{FF2B5EF4-FFF2-40B4-BE49-F238E27FC236}">
                <a16:creationId xmlns:a16="http://schemas.microsoft.com/office/drawing/2014/main" id="{97F60E73-79CD-9A40-98C5-B1A454D34D11}"/>
              </a:ext>
            </a:extLst>
          </p:cNvPr>
          <p:cNvSpPr/>
          <p:nvPr/>
        </p:nvSpPr>
        <p:spPr>
          <a:xfrm>
            <a:off x="8408126" y="5683158"/>
            <a:ext cx="3283365" cy="67236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Long Term Costs %</a:t>
            </a:r>
            <a:r>
              <a:rPr lang="en-US" sz="1400">
                <a:solidFill>
                  <a:schemeClr val="tx1"/>
                </a:solidFill>
              </a:rPr>
              <a:t>: </a:t>
            </a:r>
            <a:r>
              <a:rPr lang="en-US" sz="1400" err="1">
                <a:solidFill>
                  <a:schemeClr val="tx1"/>
                </a:solidFill>
              </a:rPr>
              <a:t>OpCosts</a:t>
            </a:r>
            <a:r>
              <a:rPr lang="en-US" sz="1400">
                <a:solidFill>
                  <a:schemeClr val="tx1"/>
                </a:solidFill>
              </a:rPr>
              <a:t> as a % of revenue expected to gradually decrease post FY26 due to scale</a:t>
            </a:r>
            <a:endParaRPr lang="en-US">
              <a:solidFill>
                <a:schemeClr val="tx1"/>
              </a:solidFill>
            </a:endParaRPr>
          </a:p>
        </p:txBody>
      </p:sp>
      <p:sp>
        <p:nvSpPr>
          <p:cNvPr id="30" name="TextBox 29">
            <a:extLst>
              <a:ext uri="{FF2B5EF4-FFF2-40B4-BE49-F238E27FC236}">
                <a16:creationId xmlns:a16="http://schemas.microsoft.com/office/drawing/2014/main" id="{36C1BBCA-03A2-4C4E-A4F5-39BDB51778F0}"/>
              </a:ext>
            </a:extLst>
          </p:cNvPr>
          <p:cNvSpPr txBox="1"/>
          <p:nvPr/>
        </p:nvSpPr>
        <p:spPr>
          <a:xfrm>
            <a:off x="383021" y="23072"/>
            <a:ext cx="10130590" cy="830997"/>
          </a:xfrm>
          <a:prstGeom prst="rect">
            <a:avLst/>
          </a:prstGeom>
          <a:noFill/>
        </p:spPr>
        <p:txBody>
          <a:bodyPr wrap="square" lIns="91440" tIns="45720" rIns="91440" bIns="45720" rtlCol="0" anchor="t">
            <a:spAutoFit/>
          </a:bodyPr>
          <a:lstStyle/>
          <a:p>
            <a:r>
              <a:rPr lang="en-US" sz="2400">
                <a:latin typeface="+mj-lt"/>
                <a:cs typeface="Calibri Light"/>
              </a:rPr>
              <a:t>In all, the SAN proposal creates numerous long term growth benefits for Xiaomi by increasing TAM and customer engagement while keeping costs in check</a:t>
            </a:r>
          </a:p>
        </p:txBody>
      </p:sp>
      <p:sp>
        <p:nvSpPr>
          <p:cNvPr id="31" name="TextBox 30">
            <a:extLst>
              <a:ext uri="{FF2B5EF4-FFF2-40B4-BE49-F238E27FC236}">
                <a16:creationId xmlns:a16="http://schemas.microsoft.com/office/drawing/2014/main" id="{A690DFAD-8899-3343-BFFF-1CE0B7A6FF41}"/>
              </a:ext>
            </a:extLst>
          </p:cNvPr>
          <p:cNvSpPr txBox="1"/>
          <p:nvPr/>
        </p:nvSpPr>
        <p:spPr>
          <a:xfrm>
            <a:off x="2538255" y="4092768"/>
            <a:ext cx="3781678" cy="307777"/>
          </a:xfrm>
          <a:prstGeom prst="rect">
            <a:avLst/>
          </a:prstGeom>
          <a:noFill/>
        </p:spPr>
        <p:txBody>
          <a:bodyPr wrap="square" rtlCol="0">
            <a:spAutoFit/>
          </a:bodyPr>
          <a:lstStyle/>
          <a:p>
            <a:pPr algn="ctr"/>
            <a:r>
              <a:rPr lang="en-US" sz="1400" b="1">
                <a:solidFill>
                  <a:schemeClr val="tx2"/>
                </a:solidFill>
              </a:rPr>
              <a:t>Summary Of Benefits Of The Proposed Plans</a:t>
            </a:r>
          </a:p>
        </p:txBody>
      </p:sp>
      <p:pic>
        <p:nvPicPr>
          <p:cNvPr id="33" name="Picture 32" descr="Icon&#10;&#10;Description automatically generated">
            <a:extLst>
              <a:ext uri="{FF2B5EF4-FFF2-40B4-BE49-F238E27FC236}">
                <a16:creationId xmlns:a16="http://schemas.microsoft.com/office/drawing/2014/main" id="{C3F3210B-EF81-2C4F-9BD9-E8F387979E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84" y="4413780"/>
            <a:ext cx="540000" cy="540000"/>
          </a:xfrm>
          <a:prstGeom prst="rect">
            <a:avLst/>
          </a:prstGeom>
        </p:spPr>
      </p:pic>
      <p:pic>
        <p:nvPicPr>
          <p:cNvPr id="35" name="Picture 34" descr="Icon&#10;&#10;Description automatically generated">
            <a:extLst>
              <a:ext uri="{FF2B5EF4-FFF2-40B4-BE49-F238E27FC236}">
                <a16:creationId xmlns:a16="http://schemas.microsoft.com/office/drawing/2014/main" id="{1C4DA52C-D312-A146-98BF-ED8E8F2835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021" y="5171149"/>
            <a:ext cx="540000" cy="540000"/>
          </a:xfrm>
          <a:prstGeom prst="rect">
            <a:avLst/>
          </a:prstGeom>
        </p:spPr>
      </p:pic>
      <p:pic>
        <p:nvPicPr>
          <p:cNvPr id="37" name="Picture 36" descr="Logo, icon&#10;&#10;Description automatically generated">
            <a:extLst>
              <a:ext uri="{FF2B5EF4-FFF2-40B4-BE49-F238E27FC236}">
                <a16:creationId xmlns:a16="http://schemas.microsoft.com/office/drawing/2014/main" id="{7CB4AB9D-B1FE-4F4A-BAF2-4C3FF1414C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021" y="5893235"/>
            <a:ext cx="540000" cy="540000"/>
          </a:xfrm>
          <a:prstGeom prst="rect">
            <a:avLst/>
          </a:prstGeom>
        </p:spPr>
      </p:pic>
      <p:sp>
        <p:nvSpPr>
          <p:cNvPr id="38" name="Rectangle 37">
            <a:extLst>
              <a:ext uri="{FF2B5EF4-FFF2-40B4-BE49-F238E27FC236}">
                <a16:creationId xmlns:a16="http://schemas.microsoft.com/office/drawing/2014/main" id="{7FA775B8-1BC0-784B-8F7B-E7785F678AD4}"/>
              </a:ext>
            </a:extLst>
          </p:cNvPr>
          <p:cNvSpPr/>
          <p:nvPr/>
        </p:nvSpPr>
        <p:spPr>
          <a:xfrm>
            <a:off x="1065007" y="4413780"/>
            <a:ext cx="3420932"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u="sng">
                <a:solidFill>
                  <a:schemeClr val="tx1"/>
                </a:solidFill>
              </a:rPr>
              <a:t>S: Smartphones That Care for the Earth</a:t>
            </a:r>
          </a:p>
          <a:p>
            <a:pPr algn="ctr"/>
            <a:r>
              <a:rPr lang="en-US" sz="1200">
                <a:solidFill>
                  <a:schemeClr val="tx1"/>
                </a:solidFill>
                <a:latin typeface="+mj-lt"/>
                <a:cs typeface="Calibri Light"/>
              </a:rPr>
              <a:t>Untapped market opportunity to expand Xiaomi’s TAM. Revenues expected to hit CNY 20 </a:t>
            </a:r>
            <a:r>
              <a:rPr lang="en-US" sz="1200" err="1">
                <a:solidFill>
                  <a:schemeClr val="tx1"/>
                </a:solidFill>
                <a:latin typeface="+mj-lt"/>
                <a:cs typeface="Calibri Light"/>
              </a:rPr>
              <a:t>mn</a:t>
            </a:r>
            <a:r>
              <a:rPr lang="en-US" sz="1200">
                <a:solidFill>
                  <a:schemeClr val="tx1"/>
                </a:solidFill>
                <a:latin typeface="+mj-lt"/>
                <a:cs typeface="Calibri Light"/>
              </a:rPr>
              <a:t> by FY30.</a:t>
            </a:r>
          </a:p>
        </p:txBody>
      </p:sp>
      <p:sp>
        <p:nvSpPr>
          <p:cNvPr id="39" name="Rectangle 38">
            <a:extLst>
              <a:ext uri="{FF2B5EF4-FFF2-40B4-BE49-F238E27FC236}">
                <a16:creationId xmlns:a16="http://schemas.microsoft.com/office/drawing/2014/main" id="{98885CE4-D7BE-224E-94C9-069B7052C999}"/>
              </a:ext>
            </a:extLst>
          </p:cNvPr>
          <p:cNvSpPr/>
          <p:nvPr/>
        </p:nvSpPr>
        <p:spPr>
          <a:xfrm>
            <a:off x="1065007" y="5038440"/>
            <a:ext cx="3420932" cy="7695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u="sng">
                <a:solidFill>
                  <a:schemeClr val="tx1"/>
                </a:solidFill>
              </a:rPr>
              <a:t>A: Allying With Local Businesses</a:t>
            </a:r>
          </a:p>
          <a:p>
            <a:pPr algn="ctr"/>
            <a:r>
              <a:rPr lang="en-US" sz="1200">
                <a:solidFill>
                  <a:schemeClr val="tx1"/>
                </a:solidFill>
                <a:latin typeface="+mj-lt"/>
                <a:cs typeface="Calibri Light"/>
              </a:rPr>
              <a:t>Penetrate into lower tier cities via mutually beneficial partnerships. Market expansion to bring additional revenue of CNY 100 </a:t>
            </a:r>
            <a:r>
              <a:rPr lang="en-US" sz="1200" err="1">
                <a:solidFill>
                  <a:schemeClr val="tx1"/>
                </a:solidFill>
                <a:latin typeface="+mj-lt"/>
                <a:cs typeface="Calibri Light"/>
              </a:rPr>
              <a:t>mn</a:t>
            </a:r>
            <a:r>
              <a:rPr lang="en-US" sz="1200">
                <a:solidFill>
                  <a:schemeClr val="tx1"/>
                </a:solidFill>
                <a:latin typeface="+mj-lt"/>
                <a:cs typeface="Calibri Light"/>
              </a:rPr>
              <a:t> revenues by FY30</a:t>
            </a:r>
          </a:p>
        </p:txBody>
      </p:sp>
      <p:sp>
        <p:nvSpPr>
          <p:cNvPr id="40" name="Rectangle 39">
            <a:extLst>
              <a:ext uri="{FF2B5EF4-FFF2-40B4-BE49-F238E27FC236}">
                <a16:creationId xmlns:a16="http://schemas.microsoft.com/office/drawing/2014/main" id="{425DB519-4DDC-F34F-B1D1-BD18AC2730E8}"/>
              </a:ext>
            </a:extLst>
          </p:cNvPr>
          <p:cNvSpPr/>
          <p:nvPr/>
        </p:nvSpPr>
        <p:spPr>
          <a:xfrm>
            <a:off x="1057245" y="5892679"/>
            <a:ext cx="3420932"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u="sng">
                <a:solidFill>
                  <a:schemeClr val="tx1"/>
                </a:solidFill>
              </a:rPr>
              <a:t>N: New Ecosystem With Strengthened Aftercare</a:t>
            </a:r>
          </a:p>
          <a:p>
            <a:pPr algn="ctr"/>
            <a:r>
              <a:rPr lang="en-US" sz="1200">
                <a:solidFill>
                  <a:schemeClr val="tx1"/>
                </a:solidFill>
                <a:latin typeface="+mj-lt"/>
                <a:cs typeface="Calibri Light"/>
              </a:rPr>
              <a:t>Improve network effects, bring in recurring revenue worth CNY 60 </a:t>
            </a:r>
            <a:r>
              <a:rPr lang="en-US" sz="1200" err="1">
                <a:solidFill>
                  <a:schemeClr val="tx1"/>
                </a:solidFill>
                <a:latin typeface="+mj-lt"/>
                <a:cs typeface="Calibri Light"/>
              </a:rPr>
              <a:t>mn</a:t>
            </a:r>
            <a:r>
              <a:rPr lang="en-US" sz="1200">
                <a:solidFill>
                  <a:schemeClr val="tx1"/>
                </a:solidFill>
                <a:latin typeface="+mj-lt"/>
                <a:cs typeface="Calibri Light"/>
              </a:rPr>
              <a:t> by FY30</a:t>
            </a:r>
          </a:p>
        </p:txBody>
      </p:sp>
      <p:sp>
        <p:nvSpPr>
          <p:cNvPr id="41" name="Rectangle 40">
            <a:extLst>
              <a:ext uri="{FF2B5EF4-FFF2-40B4-BE49-F238E27FC236}">
                <a16:creationId xmlns:a16="http://schemas.microsoft.com/office/drawing/2014/main" id="{138F942F-0CD2-3844-B835-2742ACC32FEA}"/>
              </a:ext>
            </a:extLst>
          </p:cNvPr>
          <p:cNvSpPr/>
          <p:nvPr/>
        </p:nvSpPr>
        <p:spPr>
          <a:xfrm>
            <a:off x="4723296" y="4967860"/>
            <a:ext cx="1719508" cy="914748"/>
          </a:xfrm>
          <a:prstGeom prst="rect">
            <a:avLst/>
          </a:prstGeom>
          <a:solidFill>
            <a:srgbClr val="FADB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mj-lt"/>
                <a:cs typeface="Calibri Light"/>
              </a:rPr>
              <a:t>Up to </a:t>
            </a:r>
            <a:r>
              <a:rPr lang="en-US" sz="1200" b="1">
                <a:solidFill>
                  <a:schemeClr val="tx1"/>
                </a:solidFill>
                <a:latin typeface="+mj-lt"/>
                <a:cs typeface="Calibri Light"/>
              </a:rPr>
              <a:t>CNY 180mn </a:t>
            </a:r>
            <a:r>
              <a:rPr lang="en-US" sz="1200">
                <a:solidFill>
                  <a:schemeClr val="tx1"/>
                </a:solidFill>
                <a:latin typeface="+mj-lt"/>
                <a:cs typeface="Calibri Light"/>
              </a:rPr>
              <a:t>in additional revenues per annum by FY30</a:t>
            </a:r>
          </a:p>
        </p:txBody>
      </p:sp>
      <p:sp>
        <p:nvSpPr>
          <p:cNvPr id="42" name="Rectangle 41">
            <a:extLst>
              <a:ext uri="{FF2B5EF4-FFF2-40B4-BE49-F238E27FC236}">
                <a16:creationId xmlns:a16="http://schemas.microsoft.com/office/drawing/2014/main" id="{39E38B72-E297-CD40-B228-499E82D6ED04}"/>
              </a:ext>
            </a:extLst>
          </p:cNvPr>
          <p:cNvSpPr/>
          <p:nvPr/>
        </p:nvSpPr>
        <p:spPr>
          <a:xfrm>
            <a:off x="6517846" y="4609770"/>
            <a:ext cx="1719508" cy="1601099"/>
          </a:xfrm>
          <a:prstGeom prst="rect">
            <a:avLst/>
          </a:prstGeom>
          <a:solidFill>
            <a:srgbClr val="FFF2D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mj-lt"/>
                <a:cs typeface="Calibri Light"/>
              </a:rPr>
              <a:t>Exceeds additional expenses incurred and likelihood of success is high due to strong track record of reference initiatives</a:t>
            </a:r>
          </a:p>
        </p:txBody>
      </p:sp>
      <p:cxnSp>
        <p:nvCxnSpPr>
          <p:cNvPr id="44" name="Straight Arrow Connector 43">
            <a:extLst>
              <a:ext uri="{FF2B5EF4-FFF2-40B4-BE49-F238E27FC236}">
                <a16:creationId xmlns:a16="http://schemas.microsoft.com/office/drawing/2014/main" id="{13A6C51E-8E27-B240-BB2A-26D667CEAF27}"/>
              </a:ext>
            </a:extLst>
          </p:cNvPr>
          <p:cNvCxnSpPr>
            <a:stCxn id="38" idx="3"/>
            <a:endCxn id="41" idx="1"/>
          </p:cNvCxnSpPr>
          <p:nvPr/>
        </p:nvCxnSpPr>
        <p:spPr>
          <a:xfrm>
            <a:off x="4485939" y="4683780"/>
            <a:ext cx="237357" cy="74145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9433DBD-7BC5-DD46-B796-439CDC6A0DDD}"/>
              </a:ext>
            </a:extLst>
          </p:cNvPr>
          <p:cNvCxnSpPr>
            <a:cxnSpLocks/>
            <a:endCxn id="41" idx="1"/>
          </p:cNvCxnSpPr>
          <p:nvPr/>
        </p:nvCxnSpPr>
        <p:spPr>
          <a:xfrm flipV="1">
            <a:off x="4404782" y="5425234"/>
            <a:ext cx="318514" cy="78563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7CA720-143B-C647-976D-6BFAFE1D2795}"/>
              </a:ext>
            </a:extLst>
          </p:cNvPr>
          <p:cNvCxnSpPr>
            <a:cxnSpLocks/>
            <a:stCxn id="39" idx="3"/>
            <a:endCxn id="41" idx="1"/>
          </p:cNvCxnSpPr>
          <p:nvPr/>
        </p:nvCxnSpPr>
        <p:spPr>
          <a:xfrm>
            <a:off x="4485939" y="5423230"/>
            <a:ext cx="237357" cy="200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297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F3269-379F-1C4F-AD8F-7AD581D43441}"/>
              </a:ext>
            </a:extLst>
          </p:cNvPr>
          <p:cNvSpPr txBox="1"/>
          <p:nvPr/>
        </p:nvSpPr>
        <p:spPr>
          <a:xfrm>
            <a:off x="315077" y="300789"/>
            <a:ext cx="10130590" cy="523220"/>
          </a:xfrm>
          <a:prstGeom prst="rect">
            <a:avLst/>
          </a:prstGeom>
          <a:noFill/>
        </p:spPr>
        <p:txBody>
          <a:bodyPr wrap="square" lIns="91440" tIns="45720" rIns="91440" bIns="45720" rtlCol="0" anchor="t">
            <a:spAutoFit/>
          </a:bodyPr>
          <a:lstStyle/>
          <a:p>
            <a:r>
              <a:rPr lang="en-US" sz="2800">
                <a:latin typeface="+mj-lt"/>
                <a:cs typeface="Calibri Light"/>
              </a:rPr>
              <a:t>Appendix A: Revenue Model For China Smartphones &amp; Warranty </a:t>
            </a:r>
          </a:p>
        </p:txBody>
      </p:sp>
      <p:pic>
        <p:nvPicPr>
          <p:cNvPr id="4" name="Picture 3" descr="Table&#10;&#10;Description automatically generated">
            <a:extLst>
              <a:ext uri="{FF2B5EF4-FFF2-40B4-BE49-F238E27FC236}">
                <a16:creationId xmlns:a16="http://schemas.microsoft.com/office/drawing/2014/main" id="{30FD4F77-2ECA-F042-A25C-A64CF3A11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70" y="1031909"/>
            <a:ext cx="11181260" cy="3757805"/>
          </a:xfrm>
          <a:prstGeom prst="rect">
            <a:avLst/>
          </a:prstGeom>
        </p:spPr>
      </p:pic>
      <p:sp>
        <p:nvSpPr>
          <p:cNvPr id="5" name="TextBox 4">
            <a:extLst>
              <a:ext uri="{FF2B5EF4-FFF2-40B4-BE49-F238E27FC236}">
                <a16:creationId xmlns:a16="http://schemas.microsoft.com/office/drawing/2014/main" id="{7CE9E7F7-CAD3-8A4D-A28D-07FD4B21AAD3}"/>
              </a:ext>
            </a:extLst>
          </p:cNvPr>
          <p:cNvSpPr txBox="1"/>
          <p:nvPr/>
        </p:nvSpPr>
        <p:spPr>
          <a:xfrm>
            <a:off x="505369" y="4956049"/>
            <a:ext cx="10702957" cy="1815882"/>
          </a:xfrm>
          <a:prstGeom prst="rect">
            <a:avLst/>
          </a:prstGeom>
          <a:noFill/>
        </p:spPr>
        <p:txBody>
          <a:bodyPr wrap="square" rtlCol="0">
            <a:spAutoFit/>
          </a:bodyPr>
          <a:lstStyle/>
          <a:p>
            <a:r>
              <a:rPr lang="en-US" sz="1400" b="1">
                <a:solidFill>
                  <a:schemeClr val="tx2"/>
                </a:solidFill>
              </a:rPr>
              <a:t>Assumptions/Key Inputs</a:t>
            </a:r>
          </a:p>
          <a:p>
            <a:pPr marL="285750" indent="-285750">
              <a:buFont typeface="Arial" panose="020B0604020202020204" pitchFamily="34" charset="0"/>
              <a:buChar char="•"/>
            </a:pPr>
            <a:r>
              <a:rPr lang="en-US" sz="1400">
                <a:solidFill>
                  <a:schemeClr val="tx2"/>
                </a:solidFill>
              </a:rPr>
              <a:t>Total China Consumer Population (aged 18 &amp; above) = 1.2 bn, 70% of consumers desire eco-friendly products </a:t>
            </a:r>
            <a:r>
              <a:rPr lang="en-US" sz="1400">
                <a:solidFill>
                  <a:schemeClr val="tx2"/>
                </a:solidFill>
                <a:sym typeface="Wingdings" pitchFamily="2" charset="2"/>
              </a:rPr>
              <a:t> TAM 784 </a:t>
            </a:r>
            <a:r>
              <a:rPr lang="en-US" sz="1400" err="1">
                <a:solidFill>
                  <a:schemeClr val="tx2"/>
                </a:solidFill>
                <a:sym typeface="Wingdings" pitchFamily="2" charset="2"/>
              </a:rPr>
              <a:t>mn</a:t>
            </a:r>
            <a:r>
              <a:rPr lang="en-US" sz="1400">
                <a:solidFill>
                  <a:schemeClr val="tx2"/>
                </a:solidFill>
                <a:sym typeface="Wingdings" pitchFamily="2" charset="2"/>
              </a:rPr>
              <a:t> consumers</a:t>
            </a:r>
          </a:p>
          <a:p>
            <a:pPr marL="285750" indent="-285750">
              <a:buFont typeface="Arial" panose="020B0604020202020204" pitchFamily="34" charset="0"/>
              <a:buChar char="•"/>
            </a:pPr>
            <a:r>
              <a:rPr lang="en-US" sz="1400">
                <a:solidFill>
                  <a:schemeClr val="tx2"/>
                </a:solidFill>
                <a:sym typeface="Wingdings" pitchFamily="2" charset="2"/>
              </a:rPr>
              <a:t>Penetration Rate * 784 </a:t>
            </a:r>
            <a:r>
              <a:rPr lang="en-US" sz="1400" err="1">
                <a:solidFill>
                  <a:schemeClr val="tx2"/>
                </a:solidFill>
                <a:sym typeface="Wingdings" pitchFamily="2" charset="2"/>
              </a:rPr>
              <a:t>mn</a:t>
            </a:r>
            <a:r>
              <a:rPr lang="en-US" sz="1400">
                <a:solidFill>
                  <a:schemeClr val="tx2"/>
                </a:solidFill>
                <a:sym typeface="Wingdings" pitchFamily="2" charset="2"/>
              </a:rPr>
              <a:t> = Number Of Eco-Series Sold </a:t>
            </a:r>
            <a:r>
              <a:rPr lang="en-US" sz="1400">
                <a:solidFill>
                  <a:schemeClr val="tx2"/>
                </a:solidFill>
              </a:rPr>
              <a:t> </a:t>
            </a:r>
          </a:p>
          <a:p>
            <a:pPr marL="285750" indent="-285750">
              <a:buFont typeface="Arial" panose="020B0604020202020204" pitchFamily="34" charset="0"/>
              <a:buChar char="•"/>
            </a:pPr>
            <a:r>
              <a:rPr lang="en-US" sz="1400">
                <a:solidFill>
                  <a:schemeClr val="tx2"/>
                </a:solidFill>
              </a:rPr>
              <a:t>Growth Rate for China &amp; Global smartphone markets are taken from IDC &amp; Business Wire</a:t>
            </a:r>
          </a:p>
          <a:p>
            <a:pPr marL="285750" indent="-285750">
              <a:buFont typeface="Arial" panose="020B0604020202020204" pitchFamily="34" charset="0"/>
              <a:buChar char="•"/>
            </a:pPr>
            <a:r>
              <a:rPr lang="en-US" sz="1400">
                <a:solidFill>
                  <a:schemeClr val="tx2"/>
                </a:solidFill>
              </a:rPr>
              <a:t>Warranty revenue growth models Apple Care growth</a:t>
            </a:r>
          </a:p>
          <a:p>
            <a:pPr marL="285750" indent="-285750">
              <a:buFont typeface="Arial" panose="020B0604020202020204" pitchFamily="34" charset="0"/>
              <a:buChar char="•"/>
            </a:pPr>
            <a:r>
              <a:rPr lang="en-US" sz="1400">
                <a:solidFill>
                  <a:schemeClr val="tx2"/>
                </a:solidFill>
              </a:rPr>
              <a:t>FY22 warranty revenue is derived from 3.7 </a:t>
            </a:r>
            <a:r>
              <a:rPr lang="en-US" sz="1400" err="1">
                <a:solidFill>
                  <a:schemeClr val="tx2"/>
                </a:solidFill>
              </a:rPr>
              <a:t>mn</a:t>
            </a:r>
            <a:r>
              <a:rPr lang="en-US" sz="1400">
                <a:solidFill>
                  <a:schemeClr val="tx2"/>
                </a:solidFill>
              </a:rPr>
              <a:t> existing Xiaomi services paid users * average price of 700 CNY </a:t>
            </a:r>
            <a:r>
              <a:rPr lang="en-US" sz="1400">
                <a:solidFill>
                  <a:schemeClr val="tx2"/>
                </a:solidFill>
                <a:sym typeface="Wingdings" pitchFamily="2" charset="2"/>
              </a:rPr>
              <a:t> This numbers are conservative as Xiaomi ships over 300 </a:t>
            </a:r>
            <a:r>
              <a:rPr lang="en-US" sz="1400" err="1">
                <a:solidFill>
                  <a:schemeClr val="tx2"/>
                </a:solidFill>
                <a:sym typeface="Wingdings" pitchFamily="2" charset="2"/>
              </a:rPr>
              <a:t>mn</a:t>
            </a:r>
            <a:r>
              <a:rPr lang="en-US" sz="1400">
                <a:solidFill>
                  <a:schemeClr val="tx2"/>
                </a:solidFill>
                <a:sym typeface="Wingdings" pitchFamily="2" charset="2"/>
              </a:rPr>
              <a:t> smartphones a year, hence 3.7 </a:t>
            </a:r>
            <a:r>
              <a:rPr lang="en-US" sz="1400" err="1">
                <a:solidFill>
                  <a:schemeClr val="tx2"/>
                </a:solidFill>
                <a:sym typeface="Wingdings" pitchFamily="2" charset="2"/>
              </a:rPr>
              <a:t>mn</a:t>
            </a:r>
            <a:r>
              <a:rPr lang="en-US" sz="1400">
                <a:solidFill>
                  <a:schemeClr val="tx2"/>
                </a:solidFill>
                <a:sym typeface="Wingdings" pitchFamily="2" charset="2"/>
              </a:rPr>
              <a:t> subscribers only requires 1% of new buyers to sign up </a:t>
            </a:r>
          </a:p>
          <a:p>
            <a:pPr marL="285750" indent="-285750">
              <a:buFont typeface="Arial" panose="020B0604020202020204" pitchFamily="34" charset="0"/>
              <a:buChar char="•"/>
            </a:pPr>
            <a:r>
              <a:rPr lang="en-US" sz="1400">
                <a:solidFill>
                  <a:schemeClr val="tx2"/>
                </a:solidFill>
                <a:sym typeface="Wingdings" pitchFamily="2" charset="2"/>
              </a:rPr>
              <a:t>Traditional Service Revenue growth is stepped down from historical rates</a:t>
            </a:r>
          </a:p>
        </p:txBody>
      </p:sp>
    </p:spTree>
    <p:extLst>
      <p:ext uri="{BB962C8B-B14F-4D97-AF65-F5344CB8AC3E}">
        <p14:creationId xmlns:p14="http://schemas.microsoft.com/office/powerpoint/2010/main" val="49108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EAD8125-6626-204A-915E-C9DE25675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86" y="1779345"/>
            <a:ext cx="11681828" cy="2158599"/>
          </a:xfrm>
          <a:prstGeom prst="rect">
            <a:avLst/>
          </a:prstGeom>
        </p:spPr>
      </p:pic>
      <p:sp>
        <p:nvSpPr>
          <p:cNvPr id="4" name="TextBox 3">
            <a:extLst>
              <a:ext uri="{FF2B5EF4-FFF2-40B4-BE49-F238E27FC236}">
                <a16:creationId xmlns:a16="http://schemas.microsoft.com/office/drawing/2014/main" id="{2B514F94-4012-6840-8B62-93DACCDFC082}"/>
              </a:ext>
            </a:extLst>
          </p:cNvPr>
          <p:cNvSpPr txBox="1"/>
          <p:nvPr/>
        </p:nvSpPr>
        <p:spPr>
          <a:xfrm>
            <a:off x="315077" y="300789"/>
            <a:ext cx="10130590" cy="523220"/>
          </a:xfrm>
          <a:prstGeom prst="rect">
            <a:avLst/>
          </a:prstGeom>
          <a:noFill/>
        </p:spPr>
        <p:txBody>
          <a:bodyPr wrap="square" lIns="91440" tIns="45720" rIns="91440" bIns="45720" rtlCol="0" anchor="t">
            <a:spAutoFit/>
          </a:bodyPr>
          <a:lstStyle/>
          <a:p>
            <a:r>
              <a:rPr lang="en-US" sz="2800">
                <a:latin typeface="+mj-lt"/>
                <a:cs typeface="Calibri Light"/>
              </a:rPr>
              <a:t>Appendix B: Consolidated Revenue Model</a:t>
            </a:r>
          </a:p>
        </p:txBody>
      </p:sp>
      <p:sp>
        <p:nvSpPr>
          <p:cNvPr id="5" name="TextBox 4">
            <a:extLst>
              <a:ext uri="{FF2B5EF4-FFF2-40B4-BE49-F238E27FC236}">
                <a16:creationId xmlns:a16="http://schemas.microsoft.com/office/drawing/2014/main" id="{4F2CE380-D2BC-BE4C-8DE5-9322D5203778}"/>
              </a:ext>
            </a:extLst>
          </p:cNvPr>
          <p:cNvSpPr txBox="1"/>
          <p:nvPr/>
        </p:nvSpPr>
        <p:spPr>
          <a:xfrm>
            <a:off x="491514" y="4097067"/>
            <a:ext cx="10702957" cy="1600438"/>
          </a:xfrm>
          <a:prstGeom prst="rect">
            <a:avLst/>
          </a:prstGeom>
          <a:noFill/>
        </p:spPr>
        <p:txBody>
          <a:bodyPr wrap="square" rtlCol="0">
            <a:spAutoFit/>
          </a:bodyPr>
          <a:lstStyle/>
          <a:p>
            <a:r>
              <a:rPr lang="en-US" sz="1400" b="1">
                <a:solidFill>
                  <a:schemeClr val="tx2"/>
                </a:solidFill>
              </a:rPr>
              <a:t>Assumptions/Key Inputs</a:t>
            </a:r>
          </a:p>
          <a:p>
            <a:pPr marL="285750" indent="-285750">
              <a:buFont typeface="Arial" panose="020B0604020202020204" pitchFamily="34" charset="0"/>
              <a:buChar char="•"/>
            </a:pPr>
            <a:r>
              <a:rPr lang="en-US" sz="1400">
                <a:solidFill>
                  <a:schemeClr val="tx2"/>
                </a:solidFill>
              </a:rPr>
              <a:t>Smartphone &amp; Services revenue are obtained from Appendix A</a:t>
            </a:r>
          </a:p>
          <a:p>
            <a:pPr marL="285750" indent="-285750">
              <a:buFont typeface="Arial" panose="020B0604020202020204" pitchFamily="34" charset="0"/>
              <a:buChar char="•"/>
            </a:pPr>
            <a:r>
              <a:rPr lang="en-US" sz="1400">
                <a:solidFill>
                  <a:schemeClr val="tx2"/>
                </a:solidFill>
                <a:sym typeface="Wingdings" pitchFamily="2" charset="2"/>
              </a:rPr>
              <a:t>IoT revenue is taken from </a:t>
            </a:r>
            <a:r>
              <a:rPr lang="en-US" sz="1400" err="1">
                <a:solidFill>
                  <a:schemeClr val="tx2"/>
                </a:solidFill>
                <a:sym typeface="Wingdings" pitchFamily="2" charset="2"/>
              </a:rPr>
              <a:t>GlobeNewsWire</a:t>
            </a:r>
            <a:r>
              <a:rPr lang="en-US" sz="1400">
                <a:solidFill>
                  <a:schemeClr val="tx2"/>
                </a:solidFill>
                <a:sym typeface="Wingdings" pitchFamily="2" charset="2"/>
              </a:rPr>
              <a:t> where a CAGR of 25% is expected</a:t>
            </a:r>
          </a:p>
          <a:p>
            <a:pPr marL="742950" lvl="1" indent="-285750">
              <a:buFont typeface="Arial" panose="020B0604020202020204" pitchFamily="34" charset="0"/>
              <a:buChar char="•"/>
            </a:pPr>
            <a:r>
              <a:rPr lang="en-US" sz="1400">
                <a:solidFill>
                  <a:schemeClr val="tx2"/>
                </a:solidFill>
                <a:sym typeface="Wingdings" pitchFamily="2" charset="2"/>
              </a:rPr>
              <a:t>Conservatively, we assume that 25% is achieved by 2026 and growth is slowly stepped up till FY26</a:t>
            </a:r>
          </a:p>
          <a:p>
            <a:pPr marL="742950" lvl="1" indent="-285750">
              <a:buFont typeface="Arial" panose="020B0604020202020204" pitchFamily="34" charset="0"/>
              <a:buChar char="•"/>
            </a:pPr>
            <a:r>
              <a:rPr lang="en-US" sz="1400">
                <a:solidFill>
                  <a:schemeClr val="tx2"/>
                </a:solidFill>
                <a:sym typeface="Wingdings" pitchFamily="2" charset="2"/>
              </a:rPr>
              <a:t>Stepping up of growth rates from FY20 also reflects steadily returning demand for home/smart products as the pandemic subsides and savings rate start to fall again</a:t>
            </a:r>
          </a:p>
          <a:p>
            <a:pPr marL="285750" indent="-285750">
              <a:buFont typeface="Arial" panose="020B0604020202020204" pitchFamily="34" charset="0"/>
              <a:buChar char="•"/>
            </a:pPr>
            <a:r>
              <a:rPr lang="en-US" sz="1400">
                <a:solidFill>
                  <a:schemeClr val="tx2"/>
                </a:solidFill>
                <a:sym typeface="Wingdings" pitchFamily="2" charset="2"/>
              </a:rPr>
              <a:t>Other revenue growth rate is slowly stepped down till 2% which is long term inflation rate </a:t>
            </a:r>
          </a:p>
        </p:txBody>
      </p:sp>
    </p:spTree>
    <p:extLst>
      <p:ext uri="{BB962C8B-B14F-4D97-AF65-F5344CB8AC3E}">
        <p14:creationId xmlns:p14="http://schemas.microsoft.com/office/powerpoint/2010/main" val="372468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14F94-4012-6840-8B62-93DACCDFC082}"/>
              </a:ext>
            </a:extLst>
          </p:cNvPr>
          <p:cNvSpPr txBox="1"/>
          <p:nvPr/>
        </p:nvSpPr>
        <p:spPr>
          <a:xfrm>
            <a:off x="315077" y="300789"/>
            <a:ext cx="10130590" cy="523220"/>
          </a:xfrm>
          <a:prstGeom prst="rect">
            <a:avLst/>
          </a:prstGeom>
          <a:noFill/>
        </p:spPr>
        <p:txBody>
          <a:bodyPr wrap="square" lIns="91440" tIns="45720" rIns="91440" bIns="45720" rtlCol="0" anchor="t">
            <a:spAutoFit/>
          </a:bodyPr>
          <a:lstStyle/>
          <a:p>
            <a:r>
              <a:rPr lang="en-US" sz="2800">
                <a:latin typeface="+mj-lt"/>
                <a:cs typeface="Calibri Light"/>
              </a:rPr>
              <a:t>Appendix D: Cost Buildup</a:t>
            </a:r>
          </a:p>
        </p:txBody>
      </p:sp>
      <p:sp>
        <p:nvSpPr>
          <p:cNvPr id="5" name="TextBox 4">
            <a:extLst>
              <a:ext uri="{FF2B5EF4-FFF2-40B4-BE49-F238E27FC236}">
                <a16:creationId xmlns:a16="http://schemas.microsoft.com/office/drawing/2014/main" id="{4F2CE380-D2BC-BE4C-8DE5-9322D5203778}"/>
              </a:ext>
            </a:extLst>
          </p:cNvPr>
          <p:cNvSpPr txBox="1"/>
          <p:nvPr/>
        </p:nvSpPr>
        <p:spPr>
          <a:xfrm>
            <a:off x="400704" y="4105961"/>
            <a:ext cx="10702957" cy="1600438"/>
          </a:xfrm>
          <a:prstGeom prst="rect">
            <a:avLst/>
          </a:prstGeom>
          <a:noFill/>
        </p:spPr>
        <p:txBody>
          <a:bodyPr wrap="square" rtlCol="0">
            <a:spAutoFit/>
          </a:bodyPr>
          <a:lstStyle/>
          <a:p>
            <a:r>
              <a:rPr lang="en-US" sz="1400" b="1">
                <a:solidFill>
                  <a:schemeClr val="tx2"/>
                </a:solidFill>
              </a:rPr>
              <a:t>Assumptions/Key Inputs</a:t>
            </a:r>
          </a:p>
          <a:p>
            <a:pPr marL="285750" indent="-285750">
              <a:buFont typeface="Arial" panose="020B0604020202020204" pitchFamily="34" charset="0"/>
              <a:buChar char="•"/>
            </a:pPr>
            <a:r>
              <a:rPr lang="en-US" sz="1400">
                <a:solidFill>
                  <a:schemeClr val="tx2"/>
                </a:solidFill>
                <a:sym typeface="Wingdings" pitchFamily="2" charset="2"/>
              </a:rPr>
              <a:t>GPM is forecasted to increase as COGS falls due to economies of scale  This has also been reflected in Xiaomi’s past years financials</a:t>
            </a:r>
          </a:p>
          <a:p>
            <a:pPr marL="285750" indent="-285750">
              <a:buFont typeface="Arial" panose="020B0604020202020204" pitchFamily="34" charset="0"/>
              <a:buChar char="•"/>
            </a:pPr>
            <a:r>
              <a:rPr lang="en-US" sz="1400">
                <a:solidFill>
                  <a:schemeClr val="tx2"/>
                </a:solidFill>
                <a:sym typeface="Wingdings" pitchFamily="2" charset="2"/>
              </a:rPr>
              <a:t>Eco Phones are not expected to meaningfully increase COGS as Xiaomi’s COGS is already one of the higher among peers</a:t>
            </a:r>
          </a:p>
          <a:p>
            <a:pPr marL="285750" indent="-285750">
              <a:buFont typeface="Arial" panose="020B0604020202020204" pitchFamily="34" charset="0"/>
              <a:buChar char="•"/>
            </a:pPr>
            <a:r>
              <a:rPr lang="en-US" sz="1400">
                <a:solidFill>
                  <a:schemeClr val="tx2"/>
                </a:solidFill>
                <a:sym typeface="Wingdings" pitchFamily="2" charset="2"/>
              </a:rPr>
              <a:t>S&amp;M expenses as % of revenue to spike in FY22 due to expansion into lower tier cities  More staff and more marketing required </a:t>
            </a:r>
          </a:p>
          <a:p>
            <a:pPr marL="285750" indent="-285750">
              <a:buFont typeface="Arial" panose="020B0604020202020204" pitchFamily="34" charset="0"/>
              <a:buChar char="•"/>
            </a:pPr>
            <a:r>
              <a:rPr lang="en-US" sz="1400">
                <a:solidFill>
                  <a:schemeClr val="tx2"/>
                </a:solidFill>
                <a:sym typeface="Wingdings" pitchFamily="2" charset="2"/>
              </a:rPr>
              <a:t>Admin expense as a % of revenue to remain flat as our expansion plans do not affect admin costs</a:t>
            </a:r>
          </a:p>
          <a:p>
            <a:pPr marL="285750" indent="-285750">
              <a:buFont typeface="Arial" panose="020B0604020202020204" pitchFamily="34" charset="0"/>
              <a:buChar char="•"/>
            </a:pPr>
            <a:r>
              <a:rPr lang="en-US" sz="1400">
                <a:solidFill>
                  <a:schemeClr val="tx2"/>
                </a:solidFill>
                <a:sym typeface="Wingdings" pitchFamily="2" charset="2"/>
              </a:rPr>
              <a:t>R&amp;D expenses as a % of revenue to spike in FY22 due to R&amp;D for the eco-product line </a:t>
            </a:r>
          </a:p>
          <a:p>
            <a:pPr marL="285750" indent="-285750">
              <a:buFont typeface="Arial" panose="020B0604020202020204" pitchFamily="34" charset="0"/>
              <a:buChar char="•"/>
            </a:pPr>
            <a:r>
              <a:rPr lang="en-US" sz="1400">
                <a:solidFill>
                  <a:schemeClr val="tx2"/>
                </a:solidFill>
                <a:sym typeface="Wingdings" pitchFamily="2" charset="2"/>
              </a:rPr>
              <a:t>Income tax of 20% is an average of the China &amp; global rate</a:t>
            </a:r>
          </a:p>
        </p:txBody>
      </p:sp>
      <p:grpSp>
        <p:nvGrpSpPr>
          <p:cNvPr id="6" name="Group 5">
            <a:extLst>
              <a:ext uri="{FF2B5EF4-FFF2-40B4-BE49-F238E27FC236}">
                <a16:creationId xmlns:a16="http://schemas.microsoft.com/office/drawing/2014/main" id="{BB543FB6-F7BE-9643-A598-C85572A648F5}"/>
              </a:ext>
            </a:extLst>
          </p:cNvPr>
          <p:cNvGrpSpPr/>
          <p:nvPr/>
        </p:nvGrpSpPr>
        <p:grpSpPr>
          <a:xfrm>
            <a:off x="544169" y="1302513"/>
            <a:ext cx="11103661" cy="2633824"/>
            <a:chOff x="544169" y="1302513"/>
            <a:chExt cx="11103661" cy="2633824"/>
          </a:xfrm>
        </p:grpSpPr>
        <p:grpSp>
          <p:nvGrpSpPr>
            <p:cNvPr id="12" name="Group 11">
              <a:extLst>
                <a:ext uri="{FF2B5EF4-FFF2-40B4-BE49-F238E27FC236}">
                  <a16:creationId xmlns:a16="http://schemas.microsoft.com/office/drawing/2014/main" id="{28E89FA7-86B0-174C-A13B-FB19A9BA6A0C}"/>
                </a:ext>
              </a:extLst>
            </p:cNvPr>
            <p:cNvGrpSpPr/>
            <p:nvPr/>
          </p:nvGrpSpPr>
          <p:grpSpPr>
            <a:xfrm>
              <a:off x="544169" y="1302513"/>
              <a:ext cx="11103661" cy="2526273"/>
              <a:chOff x="0" y="978640"/>
              <a:chExt cx="12192001" cy="2773889"/>
            </a:xfrm>
          </p:grpSpPr>
          <p:pic>
            <p:nvPicPr>
              <p:cNvPr id="8" name="Picture 7" descr="A picture containing graphical user interface&#10;&#10;Description automatically generated">
                <a:extLst>
                  <a:ext uri="{FF2B5EF4-FFF2-40B4-BE49-F238E27FC236}">
                    <a16:creationId xmlns:a16="http://schemas.microsoft.com/office/drawing/2014/main" id="{13A8BEC4-FD69-0244-83B1-C755DB8B0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01219"/>
                <a:ext cx="12192000" cy="1651310"/>
              </a:xfrm>
              <a:prstGeom prst="rect">
                <a:avLst/>
              </a:prstGeom>
            </p:spPr>
          </p:pic>
          <p:pic>
            <p:nvPicPr>
              <p:cNvPr id="11" name="Picture 10">
                <a:extLst>
                  <a:ext uri="{FF2B5EF4-FFF2-40B4-BE49-F238E27FC236}">
                    <a16:creationId xmlns:a16="http://schemas.microsoft.com/office/drawing/2014/main" id="{AE883220-5BC6-F043-837E-E4F54D9C1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8640"/>
                <a:ext cx="12192000" cy="997887"/>
              </a:xfrm>
              <a:prstGeom prst="rect">
                <a:avLst/>
              </a:prstGeom>
            </p:spPr>
          </p:pic>
        </p:grpSp>
        <p:pic>
          <p:nvPicPr>
            <p:cNvPr id="3" name="Picture 2" descr="A picture containing graphical user interface&#10;&#10;Description automatically generated">
              <a:extLst>
                <a:ext uri="{FF2B5EF4-FFF2-40B4-BE49-F238E27FC236}">
                  <a16:creationId xmlns:a16="http://schemas.microsoft.com/office/drawing/2014/main" id="{C0E4D2B5-0ACD-C940-9720-BC8E0921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70" y="2342381"/>
              <a:ext cx="11103660" cy="1593956"/>
            </a:xfrm>
            <a:prstGeom prst="rect">
              <a:avLst/>
            </a:prstGeom>
          </p:spPr>
        </p:pic>
      </p:grpSp>
    </p:spTree>
    <p:extLst>
      <p:ext uri="{BB962C8B-B14F-4D97-AF65-F5344CB8AC3E}">
        <p14:creationId xmlns:p14="http://schemas.microsoft.com/office/powerpoint/2010/main" val="414039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14F94-4012-6840-8B62-93DACCDFC082}"/>
              </a:ext>
            </a:extLst>
          </p:cNvPr>
          <p:cNvSpPr txBox="1"/>
          <p:nvPr/>
        </p:nvSpPr>
        <p:spPr>
          <a:xfrm>
            <a:off x="315077" y="300789"/>
            <a:ext cx="10130590" cy="523220"/>
          </a:xfrm>
          <a:prstGeom prst="rect">
            <a:avLst/>
          </a:prstGeom>
          <a:noFill/>
        </p:spPr>
        <p:txBody>
          <a:bodyPr wrap="square" lIns="91440" tIns="45720" rIns="91440" bIns="45720" rtlCol="0" anchor="t">
            <a:spAutoFit/>
          </a:bodyPr>
          <a:lstStyle/>
          <a:p>
            <a:r>
              <a:rPr lang="en-US" sz="2800">
                <a:latin typeface="+mj-lt"/>
                <a:cs typeface="Calibri Light"/>
              </a:rPr>
              <a:t>Appendix D: Full Income Statement Projections</a:t>
            </a:r>
          </a:p>
        </p:txBody>
      </p:sp>
      <p:pic>
        <p:nvPicPr>
          <p:cNvPr id="14" name="Picture 13" descr="Table&#10;&#10;Description automatically generated">
            <a:extLst>
              <a:ext uri="{FF2B5EF4-FFF2-40B4-BE49-F238E27FC236}">
                <a16:creationId xmlns:a16="http://schemas.microsoft.com/office/drawing/2014/main" id="{50017979-CB77-644B-BEA0-3513FB32F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 y="1155381"/>
            <a:ext cx="11536017" cy="4135751"/>
          </a:xfrm>
          <a:prstGeom prst="rect">
            <a:avLst/>
          </a:prstGeom>
        </p:spPr>
      </p:pic>
    </p:spTree>
    <p:extLst>
      <p:ext uri="{BB962C8B-B14F-4D97-AF65-F5344CB8AC3E}">
        <p14:creationId xmlns:p14="http://schemas.microsoft.com/office/powerpoint/2010/main" val="218492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a:extLst>
              <a:ext uri="{FF2B5EF4-FFF2-40B4-BE49-F238E27FC236}">
                <a16:creationId xmlns:a16="http://schemas.microsoft.com/office/drawing/2014/main" id="{053EBB2A-D867-407E-AC20-CD45F379545E}"/>
              </a:ext>
            </a:extLst>
          </p:cNvPr>
          <p:cNvSpPr/>
          <p:nvPr/>
        </p:nvSpPr>
        <p:spPr>
          <a:xfrm>
            <a:off x="4357305" y="3775482"/>
            <a:ext cx="1258254" cy="116156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3E2DD662-B790-46A5-AB9A-C91C8EF597D9}"/>
              </a:ext>
            </a:extLst>
          </p:cNvPr>
          <p:cNvSpPr/>
          <p:nvPr/>
        </p:nvSpPr>
        <p:spPr>
          <a:xfrm>
            <a:off x="3322319" y="1115430"/>
            <a:ext cx="1220965" cy="116156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483A7BA1-D9B7-4BA2-8DAA-206DEF2DB2CB}"/>
              </a:ext>
            </a:extLst>
          </p:cNvPr>
          <p:cNvSpPr txBox="1"/>
          <p:nvPr/>
        </p:nvSpPr>
        <p:spPr>
          <a:xfrm>
            <a:off x="315161" y="260257"/>
            <a:ext cx="8893007" cy="461665"/>
          </a:xfrm>
          <a:prstGeom prst="rect">
            <a:avLst/>
          </a:prstGeom>
          <a:noFill/>
        </p:spPr>
        <p:txBody>
          <a:bodyPr wrap="square" rtlCol="0">
            <a:spAutoFit/>
          </a:bodyPr>
          <a:lstStyle/>
          <a:p>
            <a:r>
              <a:rPr lang="en-US" sz="2400">
                <a:latin typeface="+mj-lt"/>
              </a:rPr>
              <a:t>An overview of how to reignite Xiaomi’s growth in China</a:t>
            </a:r>
          </a:p>
        </p:txBody>
      </p:sp>
      <p:sp>
        <p:nvSpPr>
          <p:cNvPr id="38" name="Arc 37">
            <a:extLst>
              <a:ext uri="{FF2B5EF4-FFF2-40B4-BE49-F238E27FC236}">
                <a16:creationId xmlns:a16="http://schemas.microsoft.com/office/drawing/2014/main" id="{3B80526C-920D-4780-B9CF-4A6D75DF09B9}"/>
              </a:ext>
            </a:extLst>
          </p:cNvPr>
          <p:cNvSpPr/>
          <p:nvPr/>
        </p:nvSpPr>
        <p:spPr>
          <a:xfrm>
            <a:off x="-2548574" y="1457920"/>
            <a:ext cx="5405120" cy="4775200"/>
          </a:xfrm>
          <a:prstGeom prst="arc">
            <a:avLst>
              <a:gd name="adj1" fmla="val 16200000"/>
              <a:gd name="adj2" fmla="val 5408496"/>
            </a:avLst>
          </a:prstGeom>
          <a:solidFill>
            <a:srgbClr val="FFE6D4"/>
          </a:solidFill>
          <a:ln w="444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accent1"/>
              </a:solidFill>
            </a:endParaRPr>
          </a:p>
        </p:txBody>
      </p:sp>
      <p:cxnSp>
        <p:nvCxnSpPr>
          <p:cNvPr id="40" name="Straight Connector 39">
            <a:extLst>
              <a:ext uri="{FF2B5EF4-FFF2-40B4-BE49-F238E27FC236}">
                <a16:creationId xmlns:a16="http://schemas.microsoft.com/office/drawing/2014/main" id="{D8350FA2-10BC-4A54-9A32-F549648B6875}"/>
              </a:ext>
            </a:extLst>
          </p:cNvPr>
          <p:cNvCxnSpPr>
            <a:cxnSpLocks/>
          </p:cNvCxnSpPr>
          <p:nvPr/>
        </p:nvCxnSpPr>
        <p:spPr>
          <a:xfrm>
            <a:off x="1467293" y="1758833"/>
            <a:ext cx="1855027" cy="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68C254F-085A-421C-AC04-5E680836DA55}"/>
              </a:ext>
            </a:extLst>
          </p:cNvPr>
          <p:cNvSpPr txBox="1"/>
          <p:nvPr/>
        </p:nvSpPr>
        <p:spPr>
          <a:xfrm>
            <a:off x="3552418" y="1804183"/>
            <a:ext cx="758541" cy="461665"/>
          </a:xfrm>
          <a:prstGeom prst="rect">
            <a:avLst/>
          </a:prstGeom>
          <a:noFill/>
        </p:spPr>
        <p:txBody>
          <a:bodyPr wrap="none" rtlCol="0">
            <a:spAutoFit/>
          </a:bodyPr>
          <a:lstStyle/>
          <a:p>
            <a:r>
              <a:rPr lang="en-US" sz="2400">
                <a:solidFill>
                  <a:schemeClr val="accent1"/>
                </a:solidFill>
              </a:rPr>
              <a:t>Goal</a:t>
            </a:r>
            <a:endParaRPr lang="en-SG" sz="2400">
              <a:solidFill>
                <a:schemeClr val="accent1"/>
              </a:solidFill>
            </a:endParaRPr>
          </a:p>
        </p:txBody>
      </p:sp>
      <p:sp>
        <p:nvSpPr>
          <p:cNvPr id="44" name="TextBox 43">
            <a:extLst>
              <a:ext uri="{FF2B5EF4-FFF2-40B4-BE49-F238E27FC236}">
                <a16:creationId xmlns:a16="http://schemas.microsoft.com/office/drawing/2014/main" id="{E5658C59-32AD-44C2-BEED-50FC8C4C77DE}"/>
              </a:ext>
            </a:extLst>
          </p:cNvPr>
          <p:cNvSpPr txBox="1"/>
          <p:nvPr/>
        </p:nvSpPr>
        <p:spPr>
          <a:xfrm>
            <a:off x="4773383" y="1345053"/>
            <a:ext cx="6222392" cy="707886"/>
          </a:xfrm>
          <a:prstGeom prst="rect">
            <a:avLst/>
          </a:prstGeom>
          <a:solidFill>
            <a:schemeClr val="accent4">
              <a:lumMod val="20000"/>
              <a:lumOff val="80000"/>
            </a:schemeClr>
          </a:solidFill>
          <a:ln>
            <a:solidFill>
              <a:schemeClr val="tx1"/>
            </a:solidFill>
          </a:ln>
        </p:spPr>
        <p:txBody>
          <a:bodyPr wrap="square" rtlCol="0">
            <a:spAutoFit/>
          </a:bodyPr>
          <a:lstStyle/>
          <a:p>
            <a:r>
              <a:rPr lang="en-US" sz="2000">
                <a:latin typeface="+mj-lt"/>
              </a:rPr>
              <a:t>How can Xiaomi stand out against its competitors and gain market share in China?</a:t>
            </a:r>
          </a:p>
        </p:txBody>
      </p:sp>
      <p:cxnSp>
        <p:nvCxnSpPr>
          <p:cNvPr id="46" name="Straight Connector 45">
            <a:extLst>
              <a:ext uri="{FF2B5EF4-FFF2-40B4-BE49-F238E27FC236}">
                <a16:creationId xmlns:a16="http://schemas.microsoft.com/office/drawing/2014/main" id="{77A0238E-CE8B-45D8-B6E0-9D6338789358}"/>
              </a:ext>
            </a:extLst>
          </p:cNvPr>
          <p:cNvCxnSpPr>
            <a:cxnSpLocks/>
            <a:endCxn id="56" idx="2"/>
          </p:cNvCxnSpPr>
          <p:nvPr/>
        </p:nvCxnSpPr>
        <p:spPr>
          <a:xfrm>
            <a:off x="2668454" y="2912432"/>
            <a:ext cx="1683471"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26" name="Picture 2" descr="Target ">
            <a:extLst>
              <a:ext uri="{FF2B5EF4-FFF2-40B4-BE49-F238E27FC236}">
                <a16:creationId xmlns:a16="http://schemas.microsoft.com/office/drawing/2014/main" id="{A5D85FD6-950D-4669-B7B7-D6282736F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570" y="1278091"/>
            <a:ext cx="640464" cy="640464"/>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74B02B84-B140-4C25-B720-758DC7920CE9}"/>
              </a:ext>
            </a:extLst>
          </p:cNvPr>
          <p:cNvSpPr/>
          <p:nvPr/>
        </p:nvSpPr>
        <p:spPr>
          <a:xfrm>
            <a:off x="4351925" y="2331650"/>
            <a:ext cx="1258254" cy="116156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4" descr="Area">
            <a:extLst>
              <a:ext uri="{FF2B5EF4-FFF2-40B4-BE49-F238E27FC236}">
                <a16:creationId xmlns:a16="http://schemas.microsoft.com/office/drawing/2014/main" id="{C49C5DE7-AFB1-4002-B724-BF8E35687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401" y="2415711"/>
            <a:ext cx="715235" cy="69403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CB5FDADB-67BC-42D4-9169-F30BE5B49ECE}"/>
              </a:ext>
            </a:extLst>
          </p:cNvPr>
          <p:cNvSpPr txBox="1"/>
          <p:nvPr/>
        </p:nvSpPr>
        <p:spPr>
          <a:xfrm>
            <a:off x="5752163" y="3796000"/>
            <a:ext cx="5414496" cy="1015663"/>
          </a:xfrm>
          <a:prstGeom prst="rect">
            <a:avLst/>
          </a:prstGeom>
          <a:solidFill>
            <a:schemeClr val="accent4">
              <a:lumMod val="20000"/>
              <a:lumOff val="80000"/>
            </a:schemeClr>
          </a:solidFill>
          <a:ln>
            <a:solidFill>
              <a:schemeClr val="tx1"/>
            </a:solidFill>
          </a:ln>
        </p:spPr>
        <p:txBody>
          <a:bodyPr wrap="none" lIns="91440" tIns="45720" rIns="91440" bIns="45720" rtlCol="0" anchor="t">
            <a:spAutoFit/>
          </a:bodyPr>
          <a:lstStyle/>
          <a:p>
            <a:pPr marL="457200" indent="-457200">
              <a:buFont typeface="+mj-lt"/>
              <a:buAutoNum type="arabicPeriod"/>
            </a:pPr>
            <a:r>
              <a:rPr lang="en-US" sz="2000" b="1">
                <a:solidFill>
                  <a:schemeClr val="accent6"/>
                </a:solidFill>
                <a:latin typeface="+mj-lt"/>
              </a:rPr>
              <a:t>S</a:t>
            </a:r>
            <a:r>
              <a:rPr lang="en-US" sz="2000">
                <a:latin typeface="+mj-lt"/>
              </a:rPr>
              <a:t>martphones that Care for the Earth</a:t>
            </a:r>
          </a:p>
          <a:p>
            <a:pPr marL="457200" indent="-457200">
              <a:buFont typeface="+mj-lt"/>
              <a:buAutoNum type="arabicPeriod"/>
            </a:pPr>
            <a:r>
              <a:rPr lang="en-US" sz="2000" b="1">
                <a:solidFill>
                  <a:schemeClr val="accent6"/>
                </a:solidFill>
                <a:latin typeface="+mj-lt"/>
              </a:rPr>
              <a:t>A</a:t>
            </a:r>
            <a:r>
              <a:rPr lang="en-US" sz="2000">
                <a:latin typeface="+mj-lt"/>
              </a:rPr>
              <a:t>llying with Local Businesses to Expand Offline</a:t>
            </a:r>
          </a:p>
          <a:p>
            <a:pPr marL="457200" indent="-457200">
              <a:buFont typeface="+mj-lt"/>
              <a:buAutoNum type="arabicPeriod"/>
            </a:pPr>
            <a:r>
              <a:rPr lang="en-US" sz="2000" b="1">
                <a:solidFill>
                  <a:schemeClr val="accent6"/>
                </a:solidFill>
                <a:latin typeface="+mj-lt"/>
              </a:rPr>
              <a:t>N</a:t>
            </a:r>
            <a:r>
              <a:rPr lang="en-US" sz="2000">
                <a:latin typeface="+mj-lt"/>
              </a:rPr>
              <a:t>ew Ecosystem with Strengthened Aftercare</a:t>
            </a:r>
          </a:p>
        </p:txBody>
      </p:sp>
      <p:cxnSp>
        <p:nvCxnSpPr>
          <p:cNvPr id="63" name="Straight Connector 62">
            <a:extLst>
              <a:ext uri="{FF2B5EF4-FFF2-40B4-BE49-F238E27FC236}">
                <a16:creationId xmlns:a16="http://schemas.microsoft.com/office/drawing/2014/main" id="{9CC9A89E-304A-4381-B4BB-6C57110C635F}"/>
              </a:ext>
            </a:extLst>
          </p:cNvPr>
          <p:cNvCxnSpPr>
            <a:cxnSpLocks/>
          </p:cNvCxnSpPr>
          <p:nvPr/>
        </p:nvCxnSpPr>
        <p:spPr>
          <a:xfrm>
            <a:off x="1935120" y="5652605"/>
            <a:ext cx="1889772"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2DBC246-5076-4A09-B42F-A28E2859AF3E}"/>
              </a:ext>
            </a:extLst>
          </p:cNvPr>
          <p:cNvSpPr/>
          <p:nvPr/>
        </p:nvSpPr>
        <p:spPr>
          <a:xfrm>
            <a:off x="3824892" y="5070469"/>
            <a:ext cx="1258254" cy="116156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TextBox 64">
            <a:extLst>
              <a:ext uri="{FF2B5EF4-FFF2-40B4-BE49-F238E27FC236}">
                <a16:creationId xmlns:a16="http://schemas.microsoft.com/office/drawing/2014/main" id="{284392B4-6BE5-4A41-A815-0ABBC1370A7B}"/>
              </a:ext>
            </a:extLst>
          </p:cNvPr>
          <p:cNvSpPr txBox="1"/>
          <p:nvPr/>
        </p:nvSpPr>
        <p:spPr>
          <a:xfrm>
            <a:off x="3946678" y="5686879"/>
            <a:ext cx="1088737" cy="461665"/>
          </a:xfrm>
          <a:prstGeom prst="rect">
            <a:avLst/>
          </a:prstGeom>
          <a:noFill/>
        </p:spPr>
        <p:txBody>
          <a:bodyPr wrap="square" rtlCol="0">
            <a:spAutoFit/>
          </a:bodyPr>
          <a:lstStyle/>
          <a:p>
            <a:r>
              <a:rPr lang="en-US" sz="2400">
                <a:solidFill>
                  <a:schemeClr val="accent1"/>
                </a:solidFill>
              </a:rPr>
              <a:t>Impact</a:t>
            </a:r>
            <a:endParaRPr lang="en-SG" sz="2400">
              <a:solidFill>
                <a:schemeClr val="accent1"/>
              </a:solidFill>
            </a:endParaRPr>
          </a:p>
        </p:txBody>
      </p:sp>
      <p:cxnSp>
        <p:nvCxnSpPr>
          <p:cNvPr id="71" name="Straight Connector 70">
            <a:extLst>
              <a:ext uri="{FF2B5EF4-FFF2-40B4-BE49-F238E27FC236}">
                <a16:creationId xmlns:a16="http://schemas.microsoft.com/office/drawing/2014/main" id="{BBD2EA72-7212-4B31-B496-D9191B5BAFE0}"/>
              </a:ext>
            </a:extLst>
          </p:cNvPr>
          <p:cNvCxnSpPr>
            <a:cxnSpLocks/>
          </p:cNvCxnSpPr>
          <p:nvPr/>
        </p:nvCxnSpPr>
        <p:spPr>
          <a:xfrm>
            <a:off x="2810438" y="4369873"/>
            <a:ext cx="155133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9F106F5-F861-4A7C-906A-14ED27559EB7}"/>
              </a:ext>
            </a:extLst>
          </p:cNvPr>
          <p:cNvSpPr txBox="1"/>
          <p:nvPr/>
        </p:nvSpPr>
        <p:spPr>
          <a:xfrm>
            <a:off x="4381000" y="4396165"/>
            <a:ext cx="1258254" cy="461665"/>
          </a:xfrm>
          <a:prstGeom prst="rect">
            <a:avLst/>
          </a:prstGeom>
          <a:noFill/>
        </p:spPr>
        <p:txBody>
          <a:bodyPr wrap="square" rtlCol="0">
            <a:spAutoFit/>
          </a:bodyPr>
          <a:lstStyle/>
          <a:p>
            <a:r>
              <a:rPr lang="en-US" sz="2400">
                <a:solidFill>
                  <a:schemeClr val="accent1"/>
                </a:solidFill>
              </a:rPr>
              <a:t>Solution</a:t>
            </a:r>
            <a:endParaRPr lang="en-SG" sz="2400">
              <a:solidFill>
                <a:schemeClr val="accent1"/>
              </a:solidFill>
            </a:endParaRPr>
          </a:p>
        </p:txBody>
      </p:sp>
      <p:sp>
        <p:nvSpPr>
          <p:cNvPr id="75" name="TextBox 74">
            <a:extLst>
              <a:ext uri="{FF2B5EF4-FFF2-40B4-BE49-F238E27FC236}">
                <a16:creationId xmlns:a16="http://schemas.microsoft.com/office/drawing/2014/main" id="{72117D0F-20A2-4D53-A100-8D3EC8AD0C0F}"/>
              </a:ext>
            </a:extLst>
          </p:cNvPr>
          <p:cNvSpPr txBox="1"/>
          <p:nvPr/>
        </p:nvSpPr>
        <p:spPr>
          <a:xfrm>
            <a:off x="5752163" y="2424725"/>
            <a:ext cx="4701031" cy="1015663"/>
          </a:xfrm>
          <a:prstGeom prst="rect">
            <a:avLst/>
          </a:prstGeom>
          <a:solidFill>
            <a:schemeClr val="accent2">
              <a:lumMod val="20000"/>
              <a:lumOff val="80000"/>
            </a:schemeClr>
          </a:solidFill>
          <a:ln>
            <a:solidFill>
              <a:schemeClr val="tx1"/>
            </a:solidFill>
          </a:ln>
        </p:spPr>
        <p:txBody>
          <a:bodyPr wrap="none" lIns="91440" tIns="45720" rIns="91440" bIns="45720" rtlCol="0" anchor="t">
            <a:spAutoFit/>
          </a:bodyPr>
          <a:lstStyle/>
          <a:p>
            <a:pPr marL="457200" indent="-457200">
              <a:buFont typeface="+mj-lt"/>
              <a:buAutoNum type="arabicPeriod"/>
            </a:pPr>
            <a:r>
              <a:rPr lang="en-SG" sz="2000">
                <a:latin typeface="+mj-lt"/>
              </a:rPr>
              <a:t>Expand</a:t>
            </a:r>
            <a:r>
              <a:rPr lang="en-SG" sz="2000">
                <a:latin typeface="+mj-lt"/>
                <a:cs typeface="Calibri Light"/>
              </a:rPr>
              <a:t> consumer base in Tier 1-2 cities</a:t>
            </a:r>
            <a:endParaRPr lang="en-SG" sz="2000">
              <a:ea typeface="+mn-lt"/>
              <a:cs typeface="+mn-lt"/>
            </a:endParaRPr>
          </a:p>
          <a:p>
            <a:pPr marL="457200" indent="-457200">
              <a:buFont typeface="+mj-lt"/>
              <a:buAutoNum type="arabicPeriod"/>
            </a:pPr>
            <a:r>
              <a:rPr lang="en-US" sz="2000">
                <a:latin typeface="+mj-lt"/>
              </a:rPr>
              <a:t>Engagement</a:t>
            </a:r>
            <a:r>
              <a:rPr lang="en-SG" sz="2000">
                <a:latin typeface="+mj-lt"/>
              </a:rPr>
              <a:t> offline in Tier 3-4 cities</a:t>
            </a:r>
          </a:p>
          <a:p>
            <a:pPr marL="457200" indent="-457200">
              <a:buFont typeface="+mj-lt"/>
              <a:buAutoNum type="arabicPeriod"/>
            </a:pPr>
            <a:r>
              <a:rPr lang="en-SG" sz="2000">
                <a:latin typeface="+mj-lt"/>
              </a:rPr>
              <a:t>Enhance Xiaomi ecosystem</a:t>
            </a:r>
            <a:endParaRPr lang="en-SG" sz="2000">
              <a:latin typeface="Calibri" panose="020F0502020204030204"/>
              <a:cs typeface="Calibri" panose="020F0502020204030204"/>
            </a:endParaRPr>
          </a:p>
        </p:txBody>
      </p:sp>
      <p:pic>
        <p:nvPicPr>
          <p:cNvPr id="1030" name="Picture 6" descr="Solution ">
            <a:extLst>
              <a:ext uri="{FF2B5EF4-FFF2-40B4-BE49-F238E27FC236}">
                <a16:creationId xmlns:a16="http://schemas.microsoft.com/office/drawing/2014/main" id="{F51E7DA2-81EB-47B7-985C-32A70E910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756" y="3864602"/>
            <a:ext cx="654051" cy="6540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owth ">
            <a:extLst>
              <a:ext uri="{FF2B5EF4-FFF2-40B4-BE49-F238E27FC236}">
                <a16:creationId xmlns:a16="http://schemas.microsoft.com/office/drawing/2014/main" id="{4C10AC3C-B37C-45D5-95E4-4D0948966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691" y="5195325"/>
            <a:ext cx="600985" cy="60098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7C5EEE45-A4B1-4598-BA40-361506422095}"/>
              </a:ext>
            </a:extLst>
          </p:cNvPr>
          <p:cNvSpPr txBox="1"/>
          <p:nvPr/>
        </p:nvSpPr>
        <p:spPr>
          <a:xfrm>
            <a:off x="4528813" y="3005511"/>
            <a:ext cx="1258254" cy="461665"/>
          </a:xfrm>
          <a:prstGeom prst="rect">
            <a:avLst/>
          </a:prstGeom>
          <a:noFill/>
        </p:spPr>
        <p:txBody>
          <a:bodyPr wrap="square" rtlCol="0">
            <a:spAutoFit/>
          </a:bodyPr>
          <a:lstStyle/>
          <a:p>
            <a:r>
              <a:rPr lang="en-US" sz="2400">
                <a:solidFill>
                  <a:schemeClr val="accent1"/>
                </a:solidFill>
              </a:rPr>
              <a:t>Focus</a:t>
            </a:r>
            <a:endParaRPr lang="en-SG" sz="2400">
              <a:solidFill>
                <a:schemeClr val="accent1"/>
              </a:solidFill>
            </a:endParaRPr>
          </a:p>
        </p:txBody>
      </p:sp>
      <p:cxnSp>
        <p:nvCxnSpPr>
          <p:cNvPr id="24" name="Straight Arrow Connector 23">
            <a:extLst>
              <a:ext uri="{FF2B5EF4-FFF2-40B4-BE49-F238E27FC236}">
                <a16:creationId xmlns:a16="http://schemas.microsoft.com/office/drawing/2014/main" id="{D5ED3927-17A9-466F-935A-F932BE513136}"/>
              </a:ext>
            </a:extLst>
          </p:cNvPr>
          <p:cNvCxnSpPr/>
          <p:nvPr/>
        </p:nvCxnSpPr>
        <p:spPr>
          <a:xfrm>
            <a:off x="2627373" y="6539373"/>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4CC92C9-48A0-4F51-A15C-523E345A0923}"/>
              </a:ext>
            </a:extLst>
          </p:cNvPr>
          <p:cNvGrpSpPr/>
          <p:nvPr/>
        </p:nvGrpSpPr>
        <p:grpSpPr>
          <a:xfrm>
            <a:off x="2738498" y="6471303"/>
            <a:ext cx="6826129" cy="437608"/>
            <a:chOff x="2738498" y="6471303"/>
            <a:chExt cx="6826129" cy="437608"/>
          </a:xfrm>
        </p:grpSpPr>
        <p:sp>
          <p:nvSpPr>
            <p:cNvPr id="25" name="TextBox 24">
              <a:extLst>
                <a:ext uri="{FF2B5EF4-FFF2-40B4-BE49-F238E27FC236}">
                  <a16:creationId xmlns:a16="http://schemas.microsoft.com/office/drawing/2014/main" id="{5F5699B9-DFB1-49B9-AF86-875F8F2184E8}"/>
                </a:ext>
              </a:extLst>
            </p:cNvPr>
            <p:cNvSpPr txBox="1"/>
            <p:nvPr/>
          </p:nvSpPr>
          <p:spPr>
            <a:xfrm>
              <a:off x="27384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Introduction</a:t>
              </a:r>
            </a:p>
          </p:txBody>
        </p:sp>
        <p:sp>
          <p:nvSpPr>
            <p:cNvPr id="26" name="Oval 25">
              <a:extLst>
                <a:ext uri="{FF2B5EF4-FFF2-40B4-BE49-F238E27FC236}">
                  <a16:creationId xmlns:a16="http://schemas.microsoft.com/office/drawing/2014/main" id="{7074BDA3-2618-4E3B-876C-1D999CF17934}"/>
                </a:ext>
              </a:extLst>
            </p:cNvPr>
            <p:cNvSpPr/>
            <p:nvPr/>
          </p:nvSpPr>
          <p:spPr>
            <a:xfrm>
              <a:off x="3652174" y="647130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3997E9D7-9D07-4790-B955-26F419C7F157}"/>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5FC977-87AF-4FE2-B94C-8F812920C987}"/>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5E7E5D3-5C60-4405-BC48-956B025B06C2}"/>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3EB7D3-D981-44D3-9BC1-0613BF82AEC4}"/>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DDF74-B610-4F75-8177-2F57B90E4CF0}"/>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36AFC2-934E-46C7-84C4-28182DD7ABDF}"/>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35" name="TextBox 34">
              <a:extLst>
                <a:ext uri="{FF2B5EF4-FFF2-40B4-BE49-F238E27FC236}">
                  <a16:creationId xmlns:a16="http://schemas.microsoft.com/office/drawing/2014/main" id="{087DA511-5CAB-4DBD-9418-747CD0C9433E}"/>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36" name="TextBox 35">
              <a:extLst>
                <a:ext uri="{FF2B5EF4-FFF2-40B4-BE49-F238E27FC236}">
                  <a16:creationId xmlns:a16="http://schemas.microsoft.com/office/drawing/2014/main" id="{2B84B547-6C81-41AE-9A8C-A03541BB56F6}"/>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49" name="TextBox 48">
              <a:extLst>
                <a:ext uri="{FF2B5EF4-FFF2-40B4-BE49-F238E27FC236}">
                  <a16:creationId xmlns:a16="http://schemas.microsoft.com/office/drawing/2014/main" id="{8E4EF410-0B0A-4F0D-A8EB-B87EEC44027E}"/>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50" name="TextBox 49">
              <a:extLst>
                <a:ext uri="{FF2B5EF4-FFF2-40B4-BE49-F238E27FC236}">
                  <a16:creationId xmlns:a16="http://schemas.microsoft.com/office/drawing/2014/main" id="{F8880D50-6BC5-45B8-8DE7-4AB80CC13D33}"/>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grpSp>
      <p:pic>
        <p:nvPicPr>
          <p:cNvPr id="45" name="Picture 4" descr="Xiaomi logo and symbol, meaning, history, PNG">
            <a:extLst>
              <a:ext uri="{FF2B5EF4-FFF2-40B4-BE49-F238E27FC236}">
                <a16:creationId xmlns:a16="http://schemas.microsoft.com/office/drawing/2014/main" id="{DEA4F780-F577-436D-9825-1BFD07E3EEA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723" r="71133" b="22819"/>
          <a:stretch/>
        </p:blipFill>
        <p:spPr bwMode="auto">
          <a:xfrm>
            <a:off x="632830" y="3109750"/>
            <a:ext cx="1209262" cy="1330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8AD56714-FED5-4D09-B40E-AB71C3D5374D}"/>
              </a:ext>
            </a:extLst>
          </p:cNvPr>
          <p:cNvGrpSpPr/>
          <p:nvPr/>
        </p:nvGrpSpPr>
        <p:grpSpPr>
          <a:xfrm>
            <a:off x="10788449" y="5064347"/>
            <a:ext cx="756429" cy="1351041"/>
            <a:chOff x="5168649" y="2317900"/>
            <a:chExt cx="1210925" cy="2553115"/>
          </a:xfrm>
        </p:grpSpPr>
        <p:sp>
          <p:nvSpPr>
            <p:cNvPr id="51" name="TextBox 50">
              <a:extLst>
                <a:ext uri="{FF2B5EF4-FFF2-40B4-BE49-F238E27FC236}">
                  <a16:creationId xmlns:a16="http://schemas.microsoft.com/office/drawing/2014/main" id="{F5B53150-7BEB-4F0D-93D4-D3B0339E2567}"/>
                </a:ext>
              </a:extLst>
            </p:cNvPr>
            <p:cNvSpPr txBox="1"/>
            <p:nvPr/>
          </p:nvSpPr>
          <p:spPr>
            <a:xfrm>
              <a:off x="6136801" y="3117964"/>
              <a:ext cx="242773" cy="1015663"/>
            </a:xfrm>
            <a:prstGeom prst="rect">
              <a:avLst/>
            </a:prstGeom>
            <a:noFill/>
          </p:spPr>
          <p:txBody>
            <a:bodyPr wrap="square" rtlCol="0">
              <a:spAutoFit/>
            </a:bodyPr>
            <a:lstStyle/>
            <a:p>
              <a:r>
                <a:rPr lang="en-US" altLang="ja-JP" sz="2000">
                  <a:latin typeface="Centaur" panose="02030504050205020304" pitchFamily="18" charset="0"/>
                </a:rPr>
                <a:t>SAN</a:t>
              </a:r>
              <a:endParaRPr lang="en-SG" sz="2000">
                <a:latin typeface="Centaur" panose="02030504050205020304" pitchFamily="18" charset="0"/>
              </a:endParaRPr>
            </a:p>
          </p:txBody>
        </p:sp>
        <p:pic>
          <p:nvPicPr>
            <p:cNvPr id="52" name="Picture 9" descr="A picture containing clipart&#10;&#10;Description automatically generated">
              <a:extLst>
                <a:ext uri="{FF2B5EF4-FFF2-40B4-BE49-F238E27FC236}">
                  <a16:creationId xmlns:a16="http://schemas.microsoft.com/office/drawing/2014/main" id="{E80B8F2E-81E5-4E2B-A7BC-E6D162457EA0}"/>
                </a:ext>
              </a:extLst>
            </p:cNvPr>
            <p:cNvPicPr>
              <a:picLocks noChangeAspect="1"/>
            </p:cNvPicPr>
            <p:nvPr/>
          </p:nvPicPr>
          <p:blipFill>
            <a:blip r:embed="rId7"/>
            <a:stretch>
              <a:fillRect/>
            </a:stretch>
          </p:blipFill>
          <p:spPr>
            <a:xfrm>
              <a:off x="5171810" y="2317900"/>
              <a:ext cx="853497" cy="825485"/>
            </a:xfrm>
            <a:prstGeom prst="rect">
              <a:avLst/>
            </a:prstGeom>
          </p:spPr>
        </p:pic>
        <p:pic>
          <p:nvPicPr>
            <p:cNvPr id="53" name="Picture 10">
              <a:extLst>
                <a:ext uri="{FF2B5EF4-FFF2-40B4-BE49-F238E27FC236}">
                  <a16:creationId xmlns:a16="http://schemas.microsoft.com/office/drawing/2014/main" id="{E3F6D5B2-415C-4B2E-B403-2C0FF4EB6018}"/>
                </a:ext>
              </a:extLst>
            </p:cNvPr>
            <p:cNvPicPr>
              <a:picLocks noChangeAspect="1"/>
            </p:cNvPicPr>
            <p:nvPr/>
          </p:nvPicPr>
          <p:blipFill>
            <a:blip r:embed="rId8"/>
            <a:stretch>
              <a:fillRect/>
            </a:stretch>
          </p:blipFill>
          <p:spPr>
            <a:xfrm>
              <a:off x="5200259" y="3223375"/>
              <a:ext cx="796597" cy="728748"/>
            </a:xfrm>
            <a:prstGeom prst="rect">
              <a:avLst/>
            </a:prstGeom>
          </p:spPr>
        </p:pic>
        <p:pic>
          <p:nvPicPr>
            <p:cNvPr id="55" name="Picture 11" descr="A picture containing text, clipart&#10;&#10;Description automatically generated">
              <a:extLst>
                <a:ext uri="{FF2B5EF4-FFF2-40B4-BE49-F238E27FC236}">
                  <a16:creationId xmlns:a16="http://schemas.microsoft.com/office/drawing/2014/main" id="{D7FD6621-036E-45A6-8D03-646C36CCDFA7}"/>
                </a:ext>
              </a:extLst>
            </p:cNvPr>
            <p:cNvPicPr>
              <a:picLocks noChangeAspect="1"/>
            </p:cNvPicPr>
            <p:nvPr/>
          </p:nvPicPr>
          <p:blipFill>
            <a:blip r:embed="rId9"/>
            <a:stretch>
              <a:fillRect/>
            </a:stretch>
          </p:blipFill>
          <p:spPr>
            <a:xfrm>
              <a:off x="5168649" y="4051979"/>
              <a:ext cx="859819" cy="819036"/>
            </a:xfrm>
            <a:prstGeom prst="rect">
              <a:avLst/>
            </a:prstGeom>
          </p:spPr>
        </p:pic>
        <p:cxnSp>
          <p:nvCxnSpPr>
            <p:cNvPr id="57" name="Straight Arrow Connector 56">
              <a:extLst>
                <a:ext uri="{FF2B5EF4-FFF2-40B4-BE49-F238E27FC236}">
                  <a16:creationId xmlns:a16="http://schemas.microsoft.com/office/drawing/2014/main" id="{851C77F3-02A0-4C25-967B-C86E6975DC53}"/>
                </a:ext>
              </a:extLst>
            </p:cNvPr>
            <p:cNvCxnSpPr/>
            <p:nvPr/>
          </p:nvCxnSpPr>
          <p:spPr>
            <a:xfrm>
              <a:off x="6140431" y="3167764"/>
              <a:ext cx="0" cy="907034"/>
            </a:xfrm>
            <a:prstGeom prst="straightConnector1">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sp>
        <p:nvSpPr>
          <p:cNvPr id="59" name="TextBox 58">
            <a:extLst>
              <a:ext uri="{FF2B5EF4-FFF2-40B4-BE49-F238E27FC236}">
                <a16:creationId xmlns:a16="http://schemas.microsoft.com/office/drawing/2014/main" id="{12085106-4E34-474C-B9D1-913B7C19E346}"/>
              </a:ext>
            </a:extLst>
          </p:cNvPr>
          <p:cNvSpPr txBox="1"/>
          <p:nvPr/>
        </p:nvSpPr>
        <p:spPr>
          <a:xfrm>
            <a:off x="5236428" y="5312906"/>
            <a:ext cx="4673690" cy="722579"/>
          </a:xfrm>
          <a:prstGeom prst="rect">
            <a:avLst/>
          </a:prstGeom>
          <a:solidFill>
            <a:schemeClr val="accent2">
              <a:lumMod val="20000"/>
              <a:lumOff val="80000"/>
            </a:schemeClr>
          </a:solidFill>
          <a:ln>
            <a:solidFill>
              <a:schemeClr val="tx1"/>
            </a:solidFill>
          </a:ln>
        </p:spPr>
        <p:txBody>
          <a:bodyPr wrap="square" lIns="91440" tIns="45720" rIns="91440" bIns="45720" rtlCol="0" anchor="t">
            <a:spAutoFit/>
          </a:bodyPr>
          <a:lstStyle/>
          <a:p>
            <a:pPr algn="ctr"/>
            <a:r>
              <a:rPr lang="en-US" sz="2000">
                <a:solidFill>
                  <a:schemeClr val="tx1"/>
                </a:solidFill>
                <a:latin typeface="+mj-lt"/>
                <a:cs typeface="Calibri Light"/>
              </a:rPr>
              <a:t>Up to </a:t>
            </a:r>
            <a:r>
              <a:rPr lang="en-US" sz="2000" b="1">
                <a:solidFill>
                  <a:schemeClr val="tx1"/>
                </a:solidFill>
                <a:latin typeface="+mj-lt"/>
                <a:cs typeface="Calibri Light"/>
              </a:rPr>
              <a:t>CNY 180mn </a:t>
            </a:r>
            <a:r>
              <a:rPr lang="en-US" sz="2000">
                <a:solidFill>
                  <a:schemeClr val="tx1"/>
                </a:solidFill>
                <a:latin typeface="+mj-lt"/>
                <a:cs typeface="Calibri Light"/>
              </a:rPr>
              <a:t>in additional revenues per annum by FY30</a:t>
            </a:r>
          </a:p>
        </p:txBody>
      </p:sp>
    </p:spTree>
    <p:extLst>
      <p:ext uri="{BB962C8B-B14F-4D97-AF65-F5344CB8AC3E}">
        <p14:creationId xmlns:p14="http://schemas.microsoft.com/office/powerpoint/2010/main" val="4104634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9264A2-B0C0-4786-AE33-0D82DBE70BF4}"/>
              </a:ext>
            </a:extLst>
          </p:cNvPr>
          <p:cNvSpPr txBox="1"/>
          <p:nvPr/>
        </p:nvSpPr>
        <p:spPr>
          <a:xfrm>
            <a:off x="357866" y="25968"/>
            <a:ext cx="11267239" cy="830997"/>
          </a:xfrm>
          <a:prstGeom prst="rect">
            <a:avLst/>
          </a:prstGeom>
          <a:noFill/>
        </p:spPr>
        <p:txBody>
          <a:bodyPr wrap="square" rtlCol="0">
            <a:spAutoFit/>
          </a:bodyPr>
          <a:lstStyle/>
          <a:p>
            <a:r>
              <a:rPr lang="en-US" sz="2400">
                <a:latin typeface="+mj-lt"/>
              </a:rPr>
              <a:t>Xiaomi is a prominent player in the China smartphone market, but is facing stagnating revenue as competition intensifies</a:t>
            </a:r>
          </a:p>
        </p:txBody>
      </p:sp>
      <p:sp>
        <p:nvSpPr>
          <p:cNvPr id="4" name="TextBox 3">
            <a:extLst>
              <a:ext uri="{FF2B5EF4-FFF2-40B4-BE49-F238E27FC236}">
                <a16:creationId xmlns:a16="http://schemas.microsoft.com/office/drawing/2014/main" id="{7D1CECBD-9BDE-426E-A7D4-8AF14582D524}"/>
              </a:ext>
            </a:extLst>
          </p:cNvPr>
          <p:cNvSpPr txBox="1"/>
          <p:nvPr/>
        </p:nvSpPr>
        <p:spPr>
          <a:xfrm>
            <a:off x="391065" y="4586328"/>
            <a:ext cx="1455179" cy="923330"/>
          </a:xfrm>
          <a:prstGeom prst="rect">
            <a:avLst/>
          </a:prstGeom>
          <a:solidFill>
            <a:srgbClr val="FADBD3"/>
          </a:solidFill>
          <a:ln>
            <a:solidFill>
              <a:schemeClr val="tx1"/>
            </a:solidFill>
          </a:ln>
        </p:spPr>
        <p:txBody>
          <a:bodyPr wrap="square" rtlCol="0">
            <a:spAutoFit/>
          </a:bodyPr>
          <a:lstStyle/>
          <a:p>
            <a:pPr algn="ctr"/>
            <a:r>
              <a:rPr lang="en-US"/>
              <a:t>Price-Performance Ratio</a:t>
            </a:r>
            <a:endParaRPr lang="en-SG"/>
          </a:p>
        </p:txBody>
      </p:sp>
      <p:pic>
        <p:nvPicPr>
          <p:cNvPr id="3074" name="Picture 2" descr="Value ">
            <a:extLst>
              <a:ext uri="{FF2B5EF4-FFF2-40B4-BE49-F238E27FC236}">
                <a16:creationId xmlns:a16="http://schemas.microsoft.com/office/drawing/2014/main" id="{5E53FC1F-BA53-4381-8498-5002AC643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435" y="4673484"/>
            <a:ext cx="666641" cy="6666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alue ">
            <a:extLst>
              <a:ext uri="{FF2B5EF4-FFF2-40B4-BE49-F238E27FC236}">
                <a16:creationId xmlns:a16="http://schemas.microsoft.com/office/drawing/2014/main" id="{F68A73D8-DF2D-4476-B9B6-F5E444F7D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851" y="4159293"/>
            <a:ext cx="753797" cy="7537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8244A5-2B3A-41DF-B784-2069E293323B}"/>
              </a:ext>
            </a:extLst>
          </p:cNvPr>
          <p:cNvSpPr txBox="1"/>
          <p:nvPr/>
        </p:nvSpPr>
        <p:spPr>
          <a:xfrm>
            <a:off x="4340084" y="4046968"/>
            <a:ext cx="1323413" cy="923330"/>
          </a:xfrm>
          <a:prstGeom prst="rect">
            <a:avLst/>
          </a:prstGeom>
          <a:solidFill>
            <a:srgbClr val="FADBD3"/>
          </a:solidFill>
          <a:ln>
            <a:solidFill>
              <a:schemeClr val="tx1"/>
            </a:solidFill>
          </a:ln>
        </p:spPr>
        <p:txBody>
          <a:bodyPr wrap="square" rtlCol="0">
            <a:spAutoFit/>
          </a:bodyPr>
          <a:lstStyle/>
          <a:p>
            <a:pPr algn="ctr"/>
            <a:r>
              <a:rPr lang="en-US"/>
              <a:t>Strong Customer Loyalty</a:t>
            </a:r>
            <a:endParaRPr lang="en-SG"/>
          </a:p>
        </p:txBody>
      </p:sp>
      <p:sp>
        <p:nvSpPr>
          <p:cNvPr id="9" name="TextBox 8">
            <a:extLst>
              <a:ext uri="{FF2B5EF4-FFF2-40B4-BE49-F238E27FC236}">
                <a16:creationId xmlns:a16="http://schemas.microsoft.com/office/drawing/2014/main" id="{4FB78081-0181-4232-94BD-CA2CF2D0A266}"/>
              </a:ext>
            </a:extLst>
          </p:cNvPr>
          <p:cNvSpPr txBox="1"/>
          <p:nvPr/>
        </p:nvSpPr>
        <p:spPr>
          <a:xfrm>
            <a:off x="297985" y="5578312"/>
            <a:ext cx="2877344" cy="954107"/>
          </a:xfrm>
          <a:prstGeom prst="rect">
            <a:avLst/>
          </a:prstGeom>
          <a:noFill/>
          <a:ln>
            <a:noFill/>
          </a:ln>
        </p:spPr>
        <p:txBody>
          <a:bodyPr wrap="square" rtlCol="0">
            <a:spAutoFit/>
          </a:bodyPr>
          <a:lstStyle/>
          <a:p>
            <a:pPr algn="ctr"/>
            <a:r>
              <a:rPr lang="en-US" sz="1400" b="1">
                <a:latin typeface="+mj-lt"/>
              </a:rPr>
              <a:t>Price:</a:t>
            </a:r>
            <a:r>
              <a:rPr lang="en-US" sz="1400">
                <a:latin typeface="+mj-lt"/>
              </a:rPr>
              <a:t> Profit margin of smartphones capped at 5%, keeping prices low</a:t>
            </a:r>
          </a:p>
          <a:p>
            <a:pPr algn="ctr"/>
            <a:r>
              <a:rPr lang="en-US" sz="1400" b="1">
                <a:latin typeface="+mj-lt"/>
              </a:rPr>
              <a:t>Performance: </a:t>
            </a:r>
            <a:r>
              <a:rPr lang="en-US" sz="1400">
                <a:latin typeface="+mj-lt"/>
              </a:rPr>
              <a:t>Product improvements based on customer feedback</a:t>
            </a:r>
            <a:endParaRPr lang="en-SG" sz="1400">
              <a:latin typeface="+mj-lt"/>
            </a:endParaRPr>
          </a:p>
        </p:txBody>
      </p:sp>
      <p:sp>
        <p:nvSpPr>
          <p:cNvPr id="16" name="TextBox 15">
            <a:extLst>
              <a:ext uri="{FF2B5EF4-FFF2-40B4-BE49-F238E27FC236}">
                <a16:creationId xmlns:a16="http://schemas.microsoft.com/office/drawing/2014/main" id="{DD452773-2F36-4F2E-B29B-31EE73817B1A}"/>
              </a:ext>
            </a:extLst>
          </p:cNvPr>
          <p:cNvSpPr txBox="1"/>
          <p:nvPr/>
        </p:nvSpPr>
        <p:spPr>
          <a:xfrm>
            <a:off x="3147680" y="5000094"/>
            <a:ext cx="2847904" cy="738664"/>
          </a:xfrm>
          <a:prstGeom prst="rect">
            <a:avLst/>
          </a:prstGeom>
          <a:noFill/>
        </p:spPr>
        <p:txBody>
          <a:bodyPr wrap="square" rtlCol="0">
            <a:spAutoFit/>
          </a:bodyPr>
          <a:lstStyle/>
          <a:p>
            <a:pPr algn="ctr"/>
            <a:r>
              <a:rPr lang="en-US" sz="1400">
                <a:latin typeface="+mj-lt"/>
              </a:rPr>
              <a:t>“</a:t>
            </a:r>
            <a:r>
              <a:rPr lang="en-US" sz="1400" b="1">
                <a:latin typeface="+mj-lt"/>
              </a:rPr>
              <a:t>The Xiaomi Way</a:t>
            </a:r>
            <a:r>
              <a:rPr lang="en-US" sz="1400">
                <a:latin typeface="+mj-lt"/>
              </a:rPr>
              <a:t>”</a:t>
            </a:r>
          </a:p>
          <a:p>
            <a:pPr algn="ctr"/>
            <a:r>
              <a:rPr lang="en-US" sz="1400">
                <a:latin typeface="+mj-lt"/>
              </a:rPr>
              <a:t>Strong interaction with fans through social media and offline events</a:t>
            </a:r>
          </a:p>
        </p:txBody>
      </p:sp>
      <p:graphicFrame>
        <p:nvGraphicFramePr>
          <p:cNvPr id="20" name="Chart 19">
            <a:extLst>
              <a:ext uri="{FF2B5EF4-FFF2-40B4-BE49-F238E27FC236}">
                <a16:creationId xmlns:a16="http://schemas.microsoft.com/office/drawing/2014/main" id="{FCB4C936-F5DA-46A7-880D-763C368CB6BE}"/>
              </a:ext>
            </a:extLst>
          </p:cNvPr>
          <p:cNvGraphicFramePr/>
          <p:nvPr>
            <p:extLst>
              <p:ext uri="{D42A27DB-BD31-4B8C-83A1-F6EECF244321}">
                <p14:modId xmlns:p14="http://schemas.microsoft.com/office/powerpoint/2010/main" val="288342000"/>
              </p:ext>
            </p:extLst>
          </p:nvPr>
        </p:nvGraphicFramePr>
        <p:xfrm>
          <a:off x="8872237" y="1968719"/>
          <a:ext cx="3134513" cy="1963176"/>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a:extLst>
              <a:ext uri="{FF2B5EF4-FFF2-40B4-BE49-F238E27FC236}">
                <a16:creationId xmlns:a16="http://schemas.microsoft.com/office/drawing/2014/main" id="{D6B68BE4-3457-4E5E-9D0A-24D1505A5685}"/>
              </a:ext>
            </a:extLst>
          </p:cNvPr>
          <p:cNvSpPr txBox="1"/>
          <p:nvPr/>
        </p:nvSpPr>
        <p:spPr>
          <a:xfrm>
            <a:off x="6203710" y="1309115"/>
            <a:ext cx="5483211" cy="461665"/>
          </a:xfrm>
          <a:prstGeom prst="rect">
            <a:avLst/>
          </a:prstGeom>
          <a:solidFill>
            <a:srgbClr val="FADBD3"/>
          </a:solidFill>
          <a:ln>
            <a:solidFill>
              <a:schemeClr val="tx1"/>
            </a:solidFill>
          </a:ln>
        </p:spPr>
        <p:txBody>
          <a:bodyPr wrap="square" rtlCol="0">
            <a:spAutoFit/>
          </a:bodyPr>
          <a:lstStyle/>
          <a:p>
            <a:pPr algn="ctr"/>
            <a:r>
              <a:rPr lang="en-US" sz="1200">
                <a:latin typeface="+mj-lt"/>
              </a:rPr>
              <a:t>Xiaomi’s China market share has been declining since 2015 and this is reflected in decelerating revenue growth from the China market.</a:t>
            </a:r>
            <a:endParaRPr lang="en-SG" sz="1200">
              <a:latin typeface="+mj-lt"/>
            </a:endParaRPr>
          </a:p>
        </p:txBody>
      </p:sp>
      <p:cxnSp>
        <p:nvCxnSpPr>
          <p:cNvPr id="6" name="Straight Connector 5">
            <a:extLst>
              <a:ext uri="{FF2B5EF4-FFF2-40B4-BE49-F238E27FC236}">
                <a16:creationId xmlns:a16="http://schemas.microsoft.com/office/drawing/2014/main" id="{FFBF74F5-47DF-4D11-B65F-D9B6FF72DBD4}"/>
              </a:ext>
            </a:extLst>
          </p:cNvPr>
          <p:cNvCxnSpPr>
            <a:cxnSpLocks/>
          </p:cNvCxnSpPr>
          <p:nvPr/>
        </p:nvCxnSpPr>
        <p:spPr>
          <a:xfrm>
            <a:off x="505370" y="3888979"/>
            <a:ext cx="11119735" cy="0"/>
          </a:xfrm>
          <a:prstGeom prst="line">
            <a:avLst/>
          </a:prstGeom>
          <a:ln w="9525"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E4A3093-8569-4BD4-BB37-02F3791CABD1}"/>
              </a:ext>
            </a:extLst>
          </p:cNvPr>
          <p:cNvCxnSpPr>
            <a:cxnSpLocks/>
          </p:cNvCxnSpPr>
          <p:nvPr/>
        </p:nvCxnSpPr>
        <p:spPr>
          <a:xfrm>
            <a:off x="6096000" y="1033555"/>
            <a:ext cx="0" cy="5533980"/>
          </a:xfrm>
          <a:prstGeom prst="line">
            <a:avLst/>
          </a:prstGeom>
          <a:ln w="9525"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Chevron 2">
            <a:extLst>
              <a:ext uri="{FF2B5EF4-FFF2-40B4-BE49-F238E27FC236}">
                <a16:creationId xmlns:a16="http://schemas.microsoft.com/office/drawing/2014/main" id="{510B0729-6D7D-4F72-90EE-169CB2030CC5}"/>
              </a:ext>
            </a:extLst>
          </p:cNvPr>
          <p:cNvSpPr/>
          <p:nvPr/>
        </p:nvSpPr>
        <p:spPr>
          <a:xfrm>
            <a:off x="357866" y="962304"/>
            <a:ext cx="2389074" cy="284190"/>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Company Overview</a:t>
            </a:r>
          </a:p>
        </p:txBody>
      </p:sp>
      <p:sp>
        <p:nvSpPr>
          <p:cNvPr id="28" name="Chevron 2">
            <a:extLst>
              <a:ext uri="{FF2B5EF4-FFF2-40B4-BE49-F238E27FC236}">
                <a16:creationId xmlns:a16="http://schemas.microsoft.com/office/drawing/2014/main" id="{7F5BFBD4-C965-43E1-A3E3-CCF96121481F}"/>
              </a:ext>
            </a:extLst>
          </p:cNvPr>
          <p:cNvSpPr/>
          <p:nvPr/>
        </p:nvSpPr>
        <p:spPr>
          <a:xfrm>
            <a:off x="354454" y="4030454"/>
            <a:ext cx="2389074" cy="284190"/>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Unique Selling Points</a:t>
            </a:r>
          </a:p>
        </p:txBody>
      </p:sp>
      <p:sp>
        <p:nvSpPr>
          <p:cNvPr id="18" name="TextBox 17">
            <a:extLst>
              <a:ext uri="{FF2B5EF4-FFF2-40B4-BE49-F238E27FC236}">
                <a16:creationId xmlns:a16="http://schemas.microsoft.com/office/drawing/2014/main" id="{882EC7C5-7AE1-4855-AB78-039C85954A3C}"/>
              </a:ext>
            </a:extLst>
          </p:cNvPr>
          <p:cNvSpPr txBox="1"/>
          <p:nvPr/>
        </p:nvSpPr>
        <p:spPr>
          <a:xfrm>
            <a:off x="3356547" y="5705157"/>
            <a:ext cx="2472463" cy="738664"/>
          </a:xfrm>
          <a:prstGeom prst="rect">
            <a:avLst/>
          </a:prstGeom>
          <a:solidFill>
            <a:srgbClr val="FFF2DA"/>
          </a:solidFill>
          <a:ln>
            <a:noFill/>
          </a:ln>
        </p:spPr>
        <p:txBody>
          <a:bodyPr wrap="square" rtlCol="0">
            <a:spAutoFit/>
          </a:bodyPr>
          <a:lstStyle/>
          <a:p>
            <a:pPr algn="ctr"/>
            <a:r>
              <a:rPr lang="en-US" sz="1400" b="1">
                <a:latin typeface="+mj-lt"/>
              </a:rPr>
              <a:t>63.2% </a:t>
            </a:r>
            <a:r>
              <a:rPr lang="en-US" sz="1400">
                <a:latin typeface="+mj-lt"/>
              </a:rPr>
              <a:t>current users declared intention to </a:t>
            </a:r>
            <a:r>
              <a:rPr lang="en-US" sz="1400" b="1">
                <a:latin typeface="+mj-lt"/>
              </a:rPr>
              <a:t>stay true to the brand</a:t>
            </a:r>
            <a:r>
              <a:rPr lang="en-US" sz="1400">
                <a:latin typeface="+mj-lt"/>
              </a:rPr>
              <a:t>, highest amongst brands</a:t>
            </a:r>
            <a:endParaRPr lang="en-SG" sz="1400">
              <a:latin typeface="+mj-lt"/>
            </a:endParaRPr>
          </a:p>
        </p:txBody>
      </p:sp>
      <p:sp>
        <p:nvSpPr>
          <p:cNvPr id="31" name="Chevron 2">
            <a:extLst>
              <a:ext uri="{FF2B5EF4-FFF2-40B4-BE49-F238E27FC236}">
                <a16:creationId xmlns:a16="http://schemas.microsoft.com/office/drawing/2014/main" id="{25A72DAE-58CF-4026-9FED-15F30A1D23B2}"/>
              </a:ext>
            </a:extLst>
          </p:cNvPr>
          <p:cNvSpPr/>
          <p:nvPr/>
        </p:nvSpPr>
        <p:spPr>
          <a:xfrm>
            <a:off x="6203412" y="965799"/>
            <a:ext cx="4727815" cy="284190"/>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Declining Growth In China’s Smartphone Market</a:t>
            </a:r>
          </a:p>
        </p:txBody>
      </p:sp>
      <p:sp>
        <p:nvSpPr>
          <p:cNvPr id="32" name="Chevron 2">
            <a:extLst>
              <a:ext uri="{FF2B5EF4-FFF2-40B4-BE49-F238E27FC236}">
                <a16:creationId xmlns:a16="http://schemas.microsoft.com/office/drawing/2014/main" id="{0C6542D9-E0CF-4607-AD89-2AC3C37E5224}"/>
              </a:ext>
            </a:extLst>
          </p:cNvPr>
          <p:cNvSpPr/>
          <p:nvPr/>
        </p:nvSpPr>
        <p:spPr>
          <a:xfrm>
            <a:off x="6203413" y="4024953"/>
            <a:ext cx="2389074" cy="284190"/>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Factors</a:t>
            </a:r>
          </a:p>
        </p:txBody>
      </p:sp>
      <p:sp>
        <p:nvSpPr>
          <p:cNvPr id="33" name="TextBox 32">
            <a:extLst>
              <a:ext uri="{FF2B5EF4-FFF2-40B4-BE49-F238E27FC236}">
                <a16:creationId xmlns:a16="http://schemas.microsoft.com/office/drawing/2014/main" id="{83EE78A2-1B2B-485A-9085-57D2998E8ABA}"/>
              </a:ext>
            </a:extLst>
          </p:cNvPr>
          <p:cNvSpPr txBox="1"/>
          <p:nvPr/>
        </p:nvSpPr>
        <p:spPr>
          <a:xfrm>
            <a:off x="6343630" y="5354038"/>
            <a:ext cx="2108626" cy="769441"/>
          </a:xfrm>
          <a:prstGeom prst="rect">
            <a:avLst/>
          </a:prstGeom>
          <a:solidFill>
            <a:srgbClr val="E8DEDE"/>
          </a:solidFill>
          <a:ln>
            <a:noFill/>
          </a:ln>
        </p:spPr>
        <p:txBody>
          <a:bodyPr wrap="square" lIns="91440" tIns="45720" rIns="91440" bIns="45720" rtlCol="0" anchor="t">
            <a:spAutoFit/>
          </a:bodyPr>
          <a:lstStyle/>
          <a:p>
            <a:pPr algn="ctr"/>
            <a:r>
              <a:rPr lang="en-US" sz="1400">
                <a:latin typeface="+mj-lt"/>
              </a:rPr>
              <a:t>The highest concentration of Xiaomi users are</a:t>
            </a:r>
          </a:p>
          <a:p>
            <a:pPr algn="ctr"/>
            <a:r>
              <a:rPr lang="en-US" sz="1600" b="1">
                <a:latin typeface="+mj-lt"/>
              </a:rPr>
              <a:t>men aged 30-34 </a:t>
            </a:r>
            <a:endParaRPr lang="en-SG" sz="1400" b="1">
              <a:latin typeface="+mj-lt"/>
            </a:endParaRPr>
          </a:p>
        </p:txBody>
      </p:sp>
      <p:sp>
        <p:nvSpPr>
          <p:cNvPr id="37" name="TextBox 36">
            <a:extLst>
              <a:ext uri="{FF2B5EF4-FFF2-40B4-BE49-F238E27FC236}">
                <a16:creationId xmlns:a16="http://schemas.microsoft.com/office/drawing/2014/main" id="{D8644E68-3F56-4CC2-969D-B329ACAE9525}"/>
              </a:ext>
            </a:extLst>
          </p:cNvPr>
          <p:cNvSpPr txBox="1"/>
          <p:nvPr/>
        </p:nvSpPr>
        <p:spPr>
          <a:xfrm>
            <a:off x="9092666" y="5153398"/>
            <a:ext cx="2420770" cy="338554"/>
          </a:xfrm>
          <a:prstGeom prst="rect">
            <a:avLst/>
          </a:prstGeom>
          <a:solidFill>
            <a:srgbClr val="FADBD3"/>
          </a:solidFill>
          <a:ln>
            <a:solidFill>
              <a:schemeClr val="tx1"/>
            </a:solidFill>
          </a:ln>
        </p:spPr>
        <p:txBody>
          <a:bodyPr wrap="square" rtlCol="0">
            <a:spAutoFit/>
          </a:bodyPr>
          <a:lstStyle/>
          <a:p>
            <a:pPr algn="ctr"/>
            <a:r>
              <a:rPr lang="en-US" sz="1600"/>
              <a:t>Small Offline Presence</a:t>
            </a:r>
            <a:endParaRPr lang="en-SG" sz="1600"/>
          </a:p>
        </p:txBody>
      </p:sp>
      <p:sp>
        <p:nvSpPr>
          <p:cNvPr id="38" name="TextBox 37">
            <a:extLst>
              <a:ext uri="{FF2B5EF4-FFF2-40B4-BE49-F238E27FC236}">
                <a16:creationId xmlns:a16="http://schemas.microsoft.com/office/drawing/2014/main" id="{6E714501-076C-40AC-9C1D-7FE752C2A4A8}"/>
              </a:ext>
            </a:extLst>
          </p:cNvPr>
          <p:cNvSpPr txBox="1"/>
          <p:nvPr/>
        </p:nvSpPr>
        <p:spPr>
          <a:xfrm>
            <a:off x="6399450" y="4730302"/>
            <a:ext cx="1996986" cy="338554"/>
          </a:xfrm>
          <a:prstGeom prst="rect">
            <a:avLst/>
          </a:prstGeom>
          <a:solidFill>
            <a:srgbClr val="FADBD3"/>
          </a:solidFill>
          <a:ln>
            <a:solidFill>
              <a:schemeClr val="tx1"/>
            </a:solidFill>
          </a:ln>
        </p:spPr>
        <p:txBody>
          <a:bodyPr wrap="square" rtlCol="0">
            <a:spAutoFit/>
          </a:bodyPr>
          <a:lstStyle/>
          <a:p>
            <a:pPr algn="ctr"/>
            <a:r>
              <a:rPr lang="en-US" sz="1600"/>
              <a:t>Niche Consumer Base</a:t>
            </a:r>
            <a:endParaRPr lang="en-SG" sz="1600"/>
          </a:p>
        </p:txBody>
      </p:sp>
      <p:sp>
        <p:nvSpPr>
          <p:cNvPr id="29" name="TextBox 28">
            <a:extLst>
              <a:ext uri="{FF2B5EF4-FFF2-40B4-BE49-F238E27FC236}">
                <a16:creationId xmlns:a16="http://schemas.microsoft.com/office/drawing/2014/main" id="{4D4F2DC2-E40C-4F3C-8ABE-13E9A95BC83F}"/>
              </a:ext>
            </a:extLst>
          </p:cNvPr>
          <p:cNvSpPr txBox="1"/>
          <p:nvPr/>
        </p:nvSpPr>
        <p:spPr>
          <a:xfrm>
            <a:off x="9109176" y="5615094"/>
            <a:ext cx="1987393" cy="861774"/>
          </a:xfrm>
          <a:prstGeom prst="rect">
            <a:avLst/>
          </a:prstGeom>
          <a:solidFill>
            <a:srgbClr val="E8DEDE"/>
          </a:solidFill>
        </p:spPr>
        <p:txBody>
          <a:bodyPr wrap="square" rtlCol="0">
            <a:spAutoFit/>
          </a:bodyPr>
          <a:lstStyle/>
          <a:p>
            <a:pPr algn="ctr"/>
            <a:r>
              <a:rPr lang="en-US" sz="1200">
                <a:latin typeface="+mj-lt"/>
              </a:rPr>
              <a:t>Difficult to target consumers who prefer to shop for smartphones offline, especially in </a:t>
            </a:r>
            <a:r>
              <a:rPr lang="en-US" sz="1200" b="1">
                <a:latin typeface="+mj-lt"/>
              </a:rPr>
              <a:t>Tier 3-4 cities</a:t>
            </a:r>
            <a:endParaRPr lang="en-SG" sz="1200" b="1">
              <a:latin typeface="+mj-lt"/>
            </a:endParaRPr>
          </a:p>
        </p:txBody>
      </p:sp>
      <p:sp>
        <p:nvSpPr>
          <p:cNvPr id="42" name="TextBox 41">
            <a:extLst>
              <a:ext uri="{FF2B5EF4-FFF2-40B4-BE49-F238E27FC236}">
                <a16:creationId xmlns:a16="http://schemas.microsoft.com/office/drawing/2014/main" id="{44B17315-774F-4A0E-83A6-1B80FE157D00}"/>
              </a:ext>
            </a:extLst>
          </p:cNvPr>
          <p:cNvSpPr txBox="1"/>
          <p:nvPr/>
        </p:nvSpPr>
        <p:spPr>
          <a:xfrm>
            <a:off x="9048421" y="4008761"/>
            <a:ext cx="1299452" cy="954107"/>
          </a:xfrm>
          <a:prstGeom prst="rect">
            <a:avLst/>
          </a:prstGeom>
          <a:solidFill>
            <a:srgbClr val="E8DEDE"/>
          </a:solidFill>
        </p:spPr>
        <p:txBody>
          <a:bodyPr wrap="square" rtlCol="0">
            <a:spAutoFit/>
          </a:bodyPr>
          <a:lstStyle/>
          <a:p>
            <a:pPr algn="ctr"/>
            <a:r>
              <a:rPr lang="en-US" sz="1400">
                <a:latin typeface="+mj-lt"/>
              </a:rPr>
              <a:t>Setting up physical stores are expensive and complex</a:t>
            </a:r>
            <a:endParaRPr lang="en-SG" sz="1400">
              <a:latin typeface="+mj-lt"/>
            </a:endParaRPr>
          </a:p>
        </p:txBody>
      </p:sp>
      <p:cxnSp>
        <p:nvCxnSpPr>
          <p:cNvPr id="40" name="Connector: Elbow 39">
            <a:extLst>
              <a:ext uri="{FF2B5EF4-FFF2-40B4-BE49-F238E27FC236}">
                <a16:creationId xmlns:a16="http://schemas.microsoft.com/office/drawing/2014/main" id="{DF879975-C004-482F-87BC-E3AC3D9FA585}"/>
              </a:ext>
            </a:extLst>
          </p:cNvPr>
          <p:cNvCxnSpPr>
            <a:cxnSpLocks/>
            <a:stCxn id="37" idx="2"/>
            <a:endCxn id="29" idx="0"/>
          </p:cNvCxnSpPr>
          <p:nvPr/>
        </p:nvCxnSpPr>
        <p:spPr>
          <a:xfrm rot="5400000">
            <a:off x="10141391" y="5453434"/>
            <a:ext cx="123142" cy="2001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an ">
            <a:extLst>
              <a:ext uri="{FF2B5EF4-FFF2-40B4-BE49-F238E27FC236}">
                <a16:creationId xmlns:a16="http://schemas.microsoft.com/office/drawing/2014/main" id="{7C70B0E6-1420-4B53-9F6E-13F60482D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7184" y="5186000"/>
            <a:ext cx="681992" cy="6819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 name="Chart 50">
            <a:extLst>
              <a:ext uri="{FF2B5EF4-FFF2-40B4-BE49-F238E27FC236}">
                <a16:creationId xmlns:a16="http://schemas.microsoft.com/office/drawing/2014/main" id="{D1273D15-62EC-41BE-8AAA-39C053CC4455}"/>
              </a:ext>
            </a:extLst>
          </p:cNvPr>
          <p:cNvGraphicFramePr/>
          <p:nvPr>
            <p:extLst>
              <p:ext uri="{D42A27DB-BD31-4B8C-83A1-F6EECF244321}">
                <p14:modId xmlns:p14="http://schemas.microsoft.com/office/powerpoint/2010/main" val="2011559662"/>
              </p:ext>
            </p:extLst>
          </p:nvPr>
        </p:nvGraphicFramePr>
        <p:xfrm>
          <a:off x="3147680" y="2184137"/>
          <a:ext cx="2807636" cy="172430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51DDDB84-5CC8-7842-84B0-ED93A08DE00B}"/>
              </a:ext>
            </a:extLst>
          </p:cNvPr>
          <p:cNvGraphicFramePr/>
          <p:nvPr>
            <p:extLst>
              <p:ext uri="{D42A27DB-BD31-4B8C-83A1-F6EECF244321}">
                <p14:modId xmlns:p14="http://schemas.microsoft.com/office/powerpoint/2010/main" val="2315710393"/>
              </p:ext>
            </p:extLst>
          </p:nvPr>
        </p:nvGraphicFramePr>
        <p:xfrm>
          <a:off x="6092608" y="1796177"/>
          <a:ext cx="3134513" cy="2142419"/>
        </p:xfrm>
        <a:graphic>
          <a:graphicData uri="http://schemas.openxmlformats.org/drawingml/2006/chart">
            <c:chart xmlns:c="http://schemas.openxmlformats.org/drawingml/2006/chart" xmlns:r="http://schemas.openxmlformats.org/officeDocument/2006/relationships" r:id="rId8"/>
          </a:graphicData>
        </a:graphic>
      </p:graphicFrame>
      <p:sp>
        <p:nvSpPr>
          <p:cNvPr id="11" name="Rectangle 10">
            <a:extLst>
              <a:ext uri="{FF2B5EF4-FFF2-40B4-BE49-F238E27FC236}">
                <a16:creationId xmlns:a16="http://schemas.microsoft.com/office/drawing/2014/main" id="{455F4BA5-970A-554F-A5EE-689785F77467}"/>
              </a:ext>
            </a:extLst>
          </p:cNvPr>
          <p:cNvSpPr/>
          <p:nvPr/>
        </p:nvSpPr>
        <p:spPr>
          <a:xfrm>
            <a:off x="9501707" y="2298497"/>
            <a:ext cx="396000" cy="18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39%</a:t>
            </a:r>
          </a:p>
        </p:txBody>
      </p:sp>
      <p:sp>
        <p:nvSpPr>
          <p:cNvPr id="41" name="Rectangle 40">
            <a:extLst>
              <a:ext uri="{FF2B5EF4-FFF2-40B4-BE49-F238E27FC236}">
                <a16:creationId xmlns:a16="http://schemas.microsoft.com/office/drawing/2014/main" id="{683E861F-5309-9F41-8D48-3B5F16DF3CF7}"/>
              </a:ext>
            </a:extLst>
          </p:cNvPr>
          <p:cNvSpPr/>
          <p:nvPr/>
        </p:nvSpPr>
        <p:spPr>
          <a:xfrm>
            <a:off x="11231831" y="2720601"/>
            <a:ext cx="360000" cy="18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8%</a:t>
            </a:r>
          </a:p>
        </p:txBody>
      </p:sp>
      <p:sp>
        <p:nvSpPr>
          <p:cNvPr id="13" name="Rectangle 12">
            <a:extLst>
              <a:ext uri="{FF2B5EF4-FFF2-40B4-BE49-F238E27FC236}">
                <a16:creationId xmlns:a16="http://schemas.microsoft.com/office/drawing/2014/main" id="{E7EDF8F0-D216-A04A-88D6-1EA4649FC7E7}"/>
              </a:ext>
            </a:extLst>
          </p:cNvPr>
          <p:cNvSpPr/>
          <p:nvPr/>
        </p:nvSpPr>
        <p:spPr>
          <a:xfrm>
            <a:off x="6448967" y="1819534"/>
            <a:ext cx="2535276" cy="430887"/>
          </a:xfrm>
          <a:prstGeom prst="rect">
            <a:avLst/>
          </a:prstGeom>
        </p:spPr>
        <p:txBody>
          <a:bodyPr wrap="square">
            <a:spAutoFit/>
          </a:bodyPr>
          <a:lstStyle/>
          <a:p>
            <a:pPr algn="ctr"/>
            <a:r>
              <a:rPr lang="en-US" sz="1100" b="1"/>
              <a:t>Xiaomi’s Market Share Has Been Declining Amidst Stronger Competition</a:t>
            </a:r>
          </a:p>
        </p:txBody>
      </p:sp>
      <p:sp>
        <p:nvSpPr>
          <p:cNvPr id="43" name="Rectangle 42">
            <a:extLst>
              <a:ext uri="{FF2B5EF4-FFF2-40B4-BE49-F238E27FC236}">
                <a16:creationId xmlns:a16="http://schemas.microsoft.com/office/drawing/2014/main" id="{D5E5C42E-FBE9-8549-9293-3CF37F9330FE}"/>
              </a:ext>
            </a:extLst>
          </p:cNvPr>
          <p:cNvSpPr/>
          <p:nvPr/>
        </p:nvSpPr>
        <p:spPr>
          <a:xfrm>
            <a:off x="9322738" y="1805685"/>
            <a:ext cx="2268566" cy="430887"/>
          </a:xfrm>
          <a:prstGeom prst="rect">
            <a:avLst/>
          </a:prstGeom>
        </p:spPr>
        <p:txBody>
          <a:bodyPr wrap="square">
            <a:spAutoFit/>
          </a:bodyPr>
          <a:lstStyle/>
          <a:p>
            <a:pPr algn="ctr"/>
            <a:r>
              <a:rPr lang="en-US" sz="1100" b="1"/>
              <a:t>Revenue From China Smartphones Is Plateauing</a:t>
            </a:r>
          </a:p>
        </p:txBody>
      </p:sp>
      <p:sp>
        <p:nvSpPr>
          <p:cNvPr id="2" name="TextBox 1">
            <a:extLst>
              <a:ext uri="{FF2B5EF4-FFF2-40B4-BE49-F238E27FC236}">
                <a16:creationId xmlns:a16="http://schemas.microsoft.com/office/drawing/2014/main" id="{F54539EC-7040-4CA3-986A-813BBDF926AE}"/>
              </a:ext>
            </a:extLst>
          </p:cNvPr>
          <p:cNvSpPr txBox="1"/>
          <p:nvPr/>
        </p:nvSpPr>
        <p:spPr>
          <a:xfrm>
            <a:off x="3197429" y="1139910"/>
            <a:ext cx="2748404" cy="830997"/>
          </a:xfrm>
          <a:prstGeom prst="rect">
            <a:avLst/>
          </a:prstGeom>
          <a:solidFill>
            <a:srgbClr val="FADBD3"/>
          </a:solidFill>
          <a:ln>
            <a:solidFill>
              <a:schemeClr val="tx1"/>
            </a:solidFill>
          </a:ln>
        </p:spPr>
        <p:txBody>
          <a:bodyPr wrap="square" rtlCol="0">
            <a:spAutoFit/>
          </a:bodyPr>
          <a:lstStyle/>
          <a:p>
            <a:pPr algn="ctr" rtl="0">
              <a:spcBef>
                <a:spcPts val="0"/>
              </a:spcBef>
              <a:spcAft>
                <a:spcPts val="0"/>
              </a:spcAft>
            </a:pPr>
            <a:r>
              <a:rPr lang="en-US" sz="1200" b="0" i="0" u="none" strike="noStrike">
                <a:solidFill>
                  <a:srgbClr val="000000"/>
                </a:solidFill>
                <a:effectLst/>
                <a:latin typeface="+mj-lt"/>
              </a:rPr>
              <a:t>While </a:t>
            </a:r>
            <a:r>
              <a:rPr lang="en-US" sz="1200">
                <a:solidFill>
                  <a:srgbClr val="000000"/>
                </a:solidFill>
                <a:latin typeface="+mj-lt"/>
              </a:rPr>
              <a:t>smartphones are Xiaomi’s main sales product, t</a:t>
            </a:r>
            <a:r>
              <a:rPr lang="en-US" sz="1200" b="0" i="0" u="none" strike="noStrike">
                <a:solidFill>
                  <a:srgbClr val="000000"/>
                </a:solidFill>
                <a:effectLst/>
                <a:latin typeface="+mj-lt"/>
              </a:rPr>
              <a:t>he </a:t>
            </a:r>
            <a:r>
              <a:rPr lang="en-US" sz="1200" b="1" i="0" u="none" strike="noStrike">
                <a:solidFill>
                  <a:srgbClr val="000000"/>
                </a:solidFill>
                <a:effectLst/>
                <a:latin typeface="+mj-lt"/>
              </a:rPr>
              <a:t>Xiaomi ecosystem</a:t>
            </a:r>
            <a:r>
              <a:rPr lang="en-US" sz="1200" b="0" i="0" u="none" strike="noStrike">
                <a:solidFill>
                  <a:srgbClr val="000000"/>
                </a:solidFill>
                <a:effectLst/>
                <a:latin typeface="+mj-lt"/>
              </a:rPr>
              <a:t> offers over 50 categories of smart products whi</a:t>
            </a:r>
            <a:r>
              <a:rPr lang="en-US" sz="1200">
                <a:solidFill>
                  <a:srgbClr val="000000"/>
                </a:solidFill>
                <a:latin typeface="+mj-lt"/>
              </a:rPr>
              <a:t>ch </a:t>
            </a:r>
            <a:r>
              <a:rPr lang="en-US" sz="1200" b="0" i="0" u="none" strike="noStrike">
                <a:solidFill>
                  <a:srgbClr val="000000"/>
                </a:solidFill>
                <a:effectLst/>
                <a:latin typeface="+mj-lt"/>
              </a:rPr>
              <a:t>yield higher net margins</a:t>
            </a:r>
            <a:endParaRPr lang="en-US" sz="1200" b="0">
              <a:effectLst/>
              <a:latin typeface="+mj-lt"/>
            </a:endParaRPr>
          </a:p>
        </p:txBody>
      </p:sp>
      <p:sp>
        <p:nvSpPr>
          <p:cNvPr id="5" name="TextBox 4">
            <a:extLst>
              <a:ext uri="{FF2B5EF4-FFF2-40B4-BE49-F238E27FC236}">
                <a16:creationId xmlns:a16="http://schemas.microsoft.com/office/drawing/2014/main" id="{30F96EE1-C5BE-4BCD-AC66-2CD8A378FDC0}"/>
              </a:ext>
            </a:extLst>
          </p:cNvPr>
          <p:cNvSpPr txBox="1"/>
          <p:nvPr/>
        </p:nvSpPr>
        <p:spPr>
          <a:xfrm>
            <a:off x="3814286" y="2018890"/>
            <a:ext cx="1463157" cy="276999"/>
          </a:xfrm>
          <a:prstGeom prst="rect">
            <a:avLst/>
          </a:prstGeom>
          <a:noFill/>
        </p:spPr>
        <p:txBody>
          <a:bodyPr wrap="none" rtlCol="0">
            <a:spAutoFit/>
          </a:bodyPr>
          <a:lstStyle/>
          <a:p>
            <a:r>
              <a:rPr lang="en-US" sz="1200" b="1"/>
              <a:t>Revenue by Product</a:t>
            </a:r>
            <a:endParaRPr lang="en-SG" sz="1200" b="1"/>
          </a:p>
        </p:txBody>
      </p:sp>
      <p:graphicFrame>
        <p:nvGraphicFramePr>
          <p:cNvPr id="15" name="Chart 14">
            <a:extLst>
              <a:ext uri="{FF2B5EF4-FFF2-40B4-BE49-F238E27FC236}">
                <a16:creationId xmlns:a16="http://schemas.microsoft.com/office/drawing/2014/main" id="{9A384BBC-98B8-4FC2-A3DD-3E6124724BEB}"/>
              </a:ext>
            </a:extLst>
          </p:cNvPr>
          <p:cNvGraphicFramePr/>
          <p:nvPr>
            <p:extLst>
              <p:ext uri="{D42A27DB-BD31-4B8C-83A1-F6EECF244321}">
                <p14:modId xmlns:p14="http://schemas.microsoft.com/office/powerpoint/2010/main" val="856576482"/>
              </p:ext>
            </p:extLst>
          </p:nvPr>
        </p:nvGraphicFramePr>
        <p:xfrm>
          <a:off x="230035" y="1421244"/>
          <a:ext cx="2676383" cy="1902961"/>
        </p:xfrm>
        <a:graphic>
          <a:graphicData uri="http://schemas.openxmlformats.org/drawingml/2006/chart">
            <c:chart xmlns:c="http://schemas.openxmlformats.org/drawingml/2006/chart" xmlns:r="http://schemas.openxmlformats.org/officeDocument/2006/relationships" r:id="rId9"/>
          </a:graphicData>
        </a:graphic>
      </p:graphicFrame>
      <p:sp>
        <p:nvSpPr>
          <p:cNvPr id="39" name="TextBox 38">
            <a:extLst>
              <a:ext uri="{FF2B5EF4-FFF2-40B4-BE49-F238E27FC236}">
                <a16:creationId xmlns:a16="http://schemas.microsoft.com/office/drawing/2014/main" id="{1BA0D17D-A908-40D1-B39E-A84334BEC2F9}"/>
              </a:ext>
            </a:extLst>
          </p:cNvPr>
          <p:cNvSpPr txBox="1"/>
          <p:nvPr/>
        </p:nvSpPr>
        <p:spPr>
          <a:xfrm>
            <a:off x="825171" y="1455893"/>
            <a:ext cx="1472326" cy="276999"/>
          </a:xfrm>
          <a:prstGeom prst="rect">
            <a:avLst/>
          </a:prstGeom>
          <a:noFill/>
        </p:spPr>
        <p:txBody>
          <a:bodyPr wrap="none" rtlCol="0">
            <a:spAutoFit/>
          </a:bodyPr>
          <a:lstStyle/>
          <a:p>
            <a:r>
              <a:rPr lang="en-US" sz="1200" b="1"/>
              <a:t>Revenue by Country</a:t>
            </a:r>
            <a:endParaRPr lang="en-SG" sz="1200" b="1"/>
          </a:p>
        </p:txBody>
      </p:sp>
      <p:sp>
        <p:nvSpPr>
          <p:cNvPr id="44" name="TextBox 43">
            <a:extLst>
              <a:ext uri="{FF2B5EF4-FFF2-40B4-BE49-F238E27FC236}">
                <a16:creationId xmlns:a16="http://schemas.microsoft.com/office/drawing/2014/main" id="{5E4F5B27-19D2-4BC8-922F-DC0A410FD70A}"/>
              </a:ext>
            </a:extLst>
          </p:cNvPr>
          <p:cNvSpPr txBox="1"/>
          <p:nvPr/>
        </p:nvSpPr>
        <p:spPr>
          <a:xfrm>
            <a:off x="462451" y="3156541"/>
            <a:ext cx="2173079" cy="492443"/>
          </a:xfrm>
          <a:prstGeom prst="rect">
            <a:avLst/>
          </a:prstGeom>
          <a:solidFill>
            <a:srgbClr val="FADBD3"/>
          </a:solidFill>
          <a:ln>
            <a:solidFill>
              <a:schemeClr val="tx1"/>
            </a:solidFill>
          </a:ln>
        </p:spPr>
        <p:txBody>
          <a:bodyPr wrap="square" rtlCol="0">
            <a:spAutoFit/>
          </a:bodyPr>
          <a:lstStyle/>
          <a:p>
            <a:pPr algn="ctr" rtl="0">
              <a:spcBef>
                <a:spcPts val="0"/>
              </a:spcBef>
              <a:spcAft>
                <a:spcPts val="0"/>
              </a:spcAft>
            </a:pPr>
            <a:r>
              <a:rPr lang="en-US" sz="1400" b="1" i="0" u="none" strike="noStrike">
                <a:solidFill>
                  <a:srgbClr val="000000"/>
                </a:solidFill>
                <a:effectLst/>
                <a:latin typeface="+mj-lt"/>
              </a:rPr>
              <a:t>62% </a:t>
            </a:r>
            <a:r>
              <a:rPr lang="en-US" sz="1200" b="0" i="0" u="none" strike="noStrike">
                <a:solidFill>
                  <a:srgbClr val="000000"/>
                </a:solidFill>
                <a:effectLst/>
                <a:latin typeface="+mj-lt"/>
              </a:rPr>
              <a:t>of Xiaomi’s smartphone sales come from China</a:t>
            </a:r>
            <a:endParaRPr lang="en-US" sz="1200" b="0">
              <a:effectLst/>
              <a:latin typeface="+mj-lt"/>
            </a:endParaRPr>
          </a:p>
        </p:txBody>
      </p:sp>
      <p:pic>
        <p:nvPicPr>
          <p:cNvPr id="45" name="Picture 4" descr="Xiaomi logo and symbol, meaning, history, PNG">
            <a:extLst>
              <a:ext uri="{FF2B5EF4-FFF2-40B4-BE49-F238E27FC236}">
                <a16:creationId xmlns:a16="http://schemas.microsoft.com/office/drawing/2014/main" id="{C18A5D2F-E6CC-440D-A49B-2B1FB021D2B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723" r="71133" b="22819"/>
          <a:stretch/>
        </p:blipFill>
        <p:spPr bwMode="auto">
          <a:xfrm>
            <a:off x="885323" y="2055510"/>
            <a:ext cx="528027" cy="5808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1A5768B-2E33-44DA-960A-F6139A1EB5C9}"/>
              </a:ext>
            </a:extLst>
          </p:cNvPr>
          <p:cNvSpPr txBox="1"/>
          <p:nvPr/>
        </p:nvSpPr>
        <p:spPr>
          <a:xfrm>
            <a:off x="3638863" y="3648137"/>
            <a:ext cx="803425" cy="215444"/>
          </a:xfrm>
          <a:prstGeom prst="rect">
            <a:avLst/>
          </a:prstGeom>
          <a:noFill/>
        </p:spPr>
        <p:txBody>
          <a:bodyPr wrap="none" rtlCol="0">
            <a:spAutoFit/>
          </a:bodyPr>
          <a:lstStyle/>
          <a:p>
            <a:r>
              <a:rPr lang="en-US" sz="800">
                <a:latin typeface="+mj-lt"/>
              </a:rPr>
              <a:t>*in billion yuan</a:t>
            </a:r>
            <a:endParaRPr lang="en-SG" sz="800">
              <a:latin typeface="+mj-lt"/>
            </a:endParaRPr>
          </a:p>
        </p:txBody>
      </p:sp>
      <p:cxnSp>
        <p:nvCxnSpPr>
          <p:cNvPr id="46" name="Connector: Elbow 45">
            <a:extLst>
              <a:ext uri="{FF2B5EF4-FFF2-40B4-BE49-F238E27FC236}">
                <a16:creationId xmlns:a16="http://schemas.microsoft.com/office/drawing/2014/main" id="{591BBD4E-E282-418B-95CD-EF5EAAA2CC7B}"/>
              </a:ext>
            </a:extLst>
          </p:cNvPr>
          <p:cNvCxnSpPr>
            <a:cxnSpLocks/>
            <a:stCxn id="37" idx="0"/>
            <a:endCxn id="42" idx="2"/>
          </p:cNvCxnSpPr>
          <p:nvPr/>
        </p:nvCxnSpPr>
        <p:spPr>
          <a:xfrm rot="16200000" flipV="1">
            <a:off x="9905334" y="4755681"/>
            <a:ext cx="190530" cy="604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descr="Store ">
            <a:extLst>
              <a:ext uri="{FF2B5EF4-FFF2-40B4-BE49-F238E27FC236}">
                <a16:creationId xmlns:a16="http://schemas.microsoft.com/office/drawing/2014/main" id="{1A0CCD77-058A-46B4-87BA-55FA3760F8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00639" y="5777927"/>
            <a:ext cx="693376" cy="693376"/>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EBEDBDFF-CDA7-4C38-9D01-B54BAA172844}"/>
              </a:ext>
            </a:extLst>
          </p:cNvPr>
          <p:cNvSpPr txBox="1"/>
          <p:nvPr/>
        </p:nvSpPr>
        <p:spPr>
          <a:xfrm>
            <a:off x="10353458" y="4008760"/>
            <a:ext cx="1271647" cy="954107"/>
          </a:xfrm>
          <a:prstGeom prst="rect">
            <a:avLst/>
          </a:prstGeom>
          <a:solidFill>
            <a:srgbClr val="FFF2DA"/>
          </a:solidFill>
        </p:spPr>
        <p:txBody>
          <a:bodyPr wrap="square" rtlCol="0">
            <a:spAutoFit/>
          </a:bodyPr>
          <a:lstStyle/>
          <a:p>
            <a:pPr algn="ctr"/>
            <a:r>
              <a:rPr lang="en-US" sz="1400">
                <a:latin typeface="+mj-lt"/>
              </a:rPr>
              <a:t>Limited by Xiaomi’s low profit margin sales model</a:t>
            </a:r>
            <a:endParaRPr lang="en-SG" sz="1400">
              <a:latin typeface="+mj-lt"/>
            </a:endParaRPr>
          </a:p>
        </p:txBody>
      </p:sp>
      <p:cxnSp>
        <p:nvCxnSpPr>
          <p:cNvPr id="1032" name="Connector: Elbow 1031">
            <a:extLst>
              <a:ext uri="{FF2B5EF4-FFF2-40B4-BE49-F238E27FC236}">
                <a16:creationId xmlns:a16="http://schemas.microsoft.com/office/drawing/2014/main" id="{713D4B39-A5EE-424D-85D3-7BFAB5E057B4}"/>
              </a:ext>
            </a:extLst>
          </p:cNvPr>
          <p:cNvCxnSpPr>
            <a:cxnSpLocks/>
            <a:stCxn id="37" idx="0"/>
            <a:endCxn id="53" idx="2"/>
          </p:cNvCxnSpPr>
          <p:nvPr/>
        </p:nvCxnSpPr>
        <p:spPr>
          <a:xfrm rot="5400000" flipH="1" flipV="1">
            <a:off x="10550901" y="4715018"/>
            <a:ext cx="190531" cy="6862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71EB4431-4529-4588-8B49-09F22508B5FE}"/>
              </a:ext>
            </a:extLst>
          </p:cNvPr>
          <p:cNvCxnSpPr>
            <a:cxnSpLocks/>
          </p:cNvCxnSpPr>
          <p:nvPr/>
        </p:nvCxnSpPr>
        <p:spPr>
          <a:xfrm>
            <a:off x="7397943" y="5068856"/>
            <a:ext cx="0" cy="28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4F5B58C8-BBB7-4B4C-8CD5-6C978911F4EF}"/>
              </a:ext>
            </a:extLst>
          </p:cNvPr>
          <p:cNvGrpSpPr/>
          <p:nvPr/>
        </p:nvGrpSpPr>
        <p:grpSpPr>
          <a:xfrm>
            <a:off x="2738498" y="6471303"/>
            <a:ext cx="6826129" cy="437608"/>
            <a:chOff x="2738498" y="6471303"/>
            <a:chExt cx="6826129" cy="437608"/>
          </a:xfrm>
        </p:grpSpPr>
        <p:sp>
          <p:nvSpPr>
            <p:cNvPr id="87" name="TextBox 86">
              <a:extLst>
                <a:ext uri="{FF2B5EF4-FFF2-40B4-BE49-F238E27FC236}">
                  <a16:creationId xmlns:a16="http://schemas.microsoft.com/office/drawing/2014/main" id="{B09679B6-FDAE-4163-B319-6B6B22898E87}"/>
                </a:ext>
              </a:extLst>
            </p:cNvPr>
            <p:cNvSpPr txBox="1"/>
            <p:nvPr/>
          </p:nvSpPr>
          <p:spPr>
            <a:xfrm>
              <a:off x="27384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Introduction</a:t>
              </a:r>
            </a:p>
          </p:txBody>
        </p:sp>
        <p:sp>
          <p:nvSpPr>
            <p:cNvPr id="88" name="Oval 87">
              <a:extLst>
                <a:ext uri="{FF2B5EF4-FFF2-40B4-BE49-F238E27FC236}">
                  <a16:creationId xmlns:a16="http://schemas.microsoft.com/office/drawing/2014/main" id="{501D44AA-BD20-4AAE-B75F-897B99B6D49F}"/>
                </a:ext>
              </a:extLst>
            </p:cNvPr>
            <p:cNvSpPr/>
            <p:nvPr/>
          </p:nvSpPr>
          <p:spPr>
            <a:xfrm>
              <a:off x="3652174" y="647130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9" name="Straight Arrow Connector 88">
              <a:extLst>
                <a:ext uri="{FF2B5EF4-FFF2-40B4-BE49-F238E27FC236}">
                  <a16:creationId xmlns:a16="http://schemas.microsoft.com/office/drawing/2014/main" id="{A9E356E0-ACEC-407A-B467-61FE3556CEFD}"/>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F819A9A-2568-4E9E-A93D-BA9343041202}"/>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61F76A8-EAAB-42F6-A674-398BD32CB339}"/>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C835D94-69A5-4E8A-B91A-98A2CF6E702E}"/>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75CE7D-AE87-4B6F-A0B3-61C41AAC3699}"/>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3BE9FED-9415-4E92-A576-6B7ECFEF2F51}"/>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95" name="TextBox 94">
              <a:extLst>
                <a:ext uri="{FF2B5EF4-FFF2-40B4-BE49-F238E27FC236}">
                  <a16:creationId xmlns:a16="http://schemas.microsoft.com/office/drawing/2014/main" id="{A6BA3E23-6891-4427-B1A7-AD0E9F4B33D2}"/>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96" name="TextBox 95">
              <a:extLst>
                <a:ext uri="{FF2B5EF4-FFF2-40B4-BE49-F238E27FC236}">
                  <a16:creationId xmlns:a16="http://schemas.microsoft.com/office/drawing/2014/main" id="{5DBC4CD5-B4D3-43E8-9C9A-D7E19B4D00B3}"/>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97" name="TextBox 96">
              <a:extLst>
                <a:ext uri="{FF2B5EF4-FFF2-40B4-BE49-F238E27FC236}">
                  <a16:creationId xmlns:a16="http://schemas.microsoft.com/office/drawing/2014/main" id="{13EF3FE9-1B68-44FD-A4AB-6A1F46A8316A}"/>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98" name="TextBox 97">
              <a:extLst>
                <a:ext uri="{FF2B5EF4-FFF2-40B4-BE49-F238E27FC236}">
                  <a16:creationId xmlns:a16="http://schemas.microsoft.com/office/drawing/2014/main" id="{430C41EB-4A75-4839-92D9-0428DC1B2E20}"/>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grpSp>
      <p:cxnSp>
        <p:nvCxnSpPr>
          <p:cNvPr id="99" name="Straight Arrow Connector 98">
            <a:extLst>
              <a:ext uri="{FF2B5EF4-FFF2-40B4-BE49-F238E27FC236}">
                <a16:creationId xmlns:a16="http://schemas.microsoft.com/office/drawing/2014/main" id="{02C2345E-6D8A-4095-8A13-CFA28C2128BA}"/>
              </a:ext>
            </a:extLst>
          </p:cNvPr>
          <p:cNvCxnSpPr/>
          <p:nvPr/>
        </p:nvCxnSpPr>
        <p:spPr>
          <a:xfrm>
            <a:off x="2627373" y="6539373"/>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BF5B9F1-B6C4-47A0-878D-7A2C50C861A0}"/>
              </a:ext>
            </a:extLst>
          </p:cNvPr>
          <p:cNvSpPr txBox="1"/>
          <p:nvPr/>
        </p:nvSpPr>
        <p:spPr>
          <a:xfrm>
            <a:off x="283817" y="6431922"/>
            <a:ext cx="1987240" cy="400110"/>
          </a:xfrm>
          <a:prstGeom prst="rect">
            <a:avLst/>
          </a:prstGeom>
          <a:noFill/>
        </p:spPr>
        <p:txBody>
          <a:bodyPr wrap="square" rtlCol="0">
            <a:spAutoFit/>
          </a:bodyPr>
          <a:lstStyle/>
          <a:p>
            <a:r>
              <a:rPr lang="en-US" sz="1000" i="1">
                <a:latin typeface="+mj-lt"/>
              </a:rPr>
              <a:t>Sources: </a:t>
            </a:r>
            <a:r>
              <a:rPr lang="en-US" sz="1000" i="1" err="1">
                <a:latin typeface="+mj-lt"/>
              </a:rPr>
              <a:t>Globalstats</a:t>
            </a:r>
            <a:r>
              <a:rPr lang="en-US" sz="1000" i="1">
                <a:latin typeface="+mj-lt"/>
              </a:rPr>
              <a:t>, Statista, </a:t>
            </a:r>
            <a:r>
              <a:rPr lang="en-US" sz="1000" i="1" err="1">
                <a:latin typeface="+mj-lt"/>
              </a:rPr>
              <a:t>QuestMobile</a:t>
            </a:r>
            <a:r>
              <a:rPr lang="en-US" sz="1000" i="1">
                <a:latin typeface="+mj-lt"/>
              </a:rPr>
              <a:t>, </a:t>
            </a:r>
            <a:r>
              <a:rPr lang="en-US" sz="1000" i="1" err="1">
                <a:latin typeface="+mj-lt"/>
              </a:rPr>
              <a:t>Jiguang</a:t>
            </a:r>
            <a:r>
              <a:rPr lang="en-US" sz="1000" i="1">
                <a:latin typeface="+mj-lt"/>
              </a:rPr>
              <a:t> Data</a:t>
            </a:r>
          </a:p>
        </p:txBody>
      </p:sp>
    </p:spTree>
    <p:extLst>
      <p:ext uri="{BB962C8B-B14F-4D97-AF65-F5344CB8AC3E}">
        <p14:creationId xmlns:p14="http://schemas.microsoft.com/office/powerpoint/2010/main" val="336720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7735FB1-9D3C-4B93-9ECE-B2F68E3665C3}"/>
              </a:ext>
            </a:extLst>
          </p:cNvPr>
          <p:cNvSpPr txBox="1"/>
          <p:nvPr/>
        </p:nvSpPr>
        <p:spPr>
          <a:xfrm>
            <a:off x="363236" y="278950"/>
            <a:ext cx="11267239" cy="461665"/>
          </a:xfrm>
          <a:prstGeom prst="rect">
            <a:avLst/>
          </a:prstGeom>
          <a:noFill/>
        </p:spPr>
        <p:txBody>
          <a:bodyPr wrap="square" rtlCol="0">
            <a:spAutoFit/>
          </a:bodyPr>
          <a:lstStyle/>
          <a:p>
            <a:r>
              <a:rPr lang="en-US" sz="2400">
                <a:latin typeface="+mj-lt"/>
              </a:rPr>
              <a:t>Our Solution: </a:t>
            </a:r>
            <a:r>
              <a:rPr lang="en-US" sz="2400" err="1">
                <a:latin typeface="ACADEMY ENGRAVED LET PLAIN:1.0" panose="02000000000000000000" pitchFamily="2" charset="0"/>
              </a:rPr>
              <a:t>创三新</a:t>
            </a:r>
            <a:r>
              <a:rPr lang="zh-CN" altLang="en-US" sz="2400">
                <a:latin typeface="ACADEMY ENGRAVED LET PLAIN:1.0" panose="02000000000000000000" pitchFamily="2" charset="0"/>
              </a:rPr>
              <a:t> </a:t>
            </a:r>
            <a:r>
              <a:rPr lang="en-GB" altLang="zh-CN" sz="2400">
                <a:latin typeface="ACADEMY ENGRAVED LET PLAIN:1.0" panose="02000000000000000000" pitchFamily="2" charset="0"/>
              </a:rPr>
              <a:t>| </a:t>
            </a:r>
            <a:r>
              <a:rPr lang="en-GB" altLang="zh-CN" sz="2400">
                <a:latin typeface="+mj-lt"/>
              </a:rPr>
              <a:t>Creating Three (SAN) Modern Pillars Of Growth For Xiaomi</a:t>
            </a:r>
            <a:endParaRPr lang="en-US" sz="2400">
              <a:latin typeface="+mj-lt"/>
            </a:endParaRPr>
          </a:p>
        </p:txBody>
      </p:sp>
      <p:sp>
        <p:nvSpPr>
          <p:cNvPr id="22" name="Arrow: Circular 21">
            <a:extLst>
              <a:ext uri="{FF2B5EF4-FFF2-40B4-BE49-F238E27FC236}">
                <a16:creationId xmlns:a16="http://schemas.microsoft.com/office/drawing/2014/main" id="{4C14D1EE-D847-468E-9EB1-830655664880}"/>
              </a:ext>
            </a:extLst>
          </p:cNvPr>
          <p:cNvSpPr/>
          <p:nvPr/>
        </p:nvSpPr>
        <p:spPr>
          <a:xfrm>
            <a:off x="3876086" y="1531586"/>
            <a:ext cx="4098127" cy="3844355"/>
          </a:xfrm>
          <a:prstGeom prst="circularArrow">
            <a:avLst>
              <a:gd name="adj1" fmla="val 13909"/>
              <a:gd name="adj2" fmla="val 1142319"/>
              <a:gd name="adj3" fmla="val 20457681"/>
              <a:gd name="adj4" fmla="val 12417805"/>
              <a:gd name="adj5" fmla="val 0"/>
            </a:avLst>
          </a:prstGeom>
          <a:solidFill>
            <a:srgbClr val="FFF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a:extLst>
              <a:ext uri="{FF2B5EF4-FFF2-40B4-BE49-F238E27FC236}">
                <a16:creationId xmlns:a16="http://schemas.microsoft.com/office/drawing/2014/main" id="{2835CF59-33A4-46E6-A1D5-8C00AC56681D}"/>
              </a:ext>
            </a:extLst>
          </p:cNvPr>
          <p:cNvGrpSpPr/>
          <p:nvPr/>
        </p:nvGrpSpPr>
        <p:grpSpPr>
          <a:xfrm>
            <a:off x="3136468" y="1099175"/>
            <a:ext cx="5002283" cy="4977148"/>
            <a:chOff x="3071741" y="1053093"/>
            <a:chExt cx="5002283" cy="4977148"/>
          </a:xfrm>
        </p:grpSpPr>
        <p:sp>
          <p:nvSpPr>
            <p:cNvPr id="24" name="Arrow: Circular 23">
              <a:extLst>
                <a:ext uri="{FF2B5EF4-FFF2-40B4-BE49-F238E27FC236}">
                  <a16:creationId xmlns:a16="http://schemas.microsoft.com/office/drawing/2014/main" id="{76231246-0530-4D03-A820-6062F3697F39}"/>
                </a:ext>
              </a:extLst>
            </p:cNvPr>
            <p:cNvSpPr/>
            <p:nvPr/>
          </p:nvSpPr>
          <p:spPr>
            <a:xfrm rot="15498749">
              <a:off x="2944855" y="1725988"/>
              <a:ext cx="4098127" cy="3844355"/>
            </a:xfrm>
            <a:prstGeom prst="circularArrow">
              <a:avLst>
                <a:gd name="adj1" fmla="val 13909"/>
                <a:gd name="adj2" fmla="val 1142319"/>
                <a:gd name="adj3" fmla="val 20457681"/>
                <a:gd name="adj4" fmla="val 12417805"/>
                <a:gd name="adj5" fmla="val 148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ircular 24">
              <a:extLst>
                <a:ext uri="{FF2B5EF4-FFF2-40B4-BE49-F238E27FC236}">
                  <a16:creationId xmlns:a16="http://schemas.microsoft.com/office/drawing/2014/main" id="{42FBACA4-DB04-4A69-89A9-6A2E27CA53A2}"/>
                </a:ext>
              </a:extLst>
            </p:cNvPr>
            <p:cNvSpPr/>
            <p:nvPr/>
          </p:nvSpPr>
          <p:spPr>
            <a:xfrm rot="1066126">
              <a:off x="3868368" y="1053093"/>
              <a:ext cx="4098127" cy="3844355"/>
            </a:xfrm>
            <a:prstGeom prst="circularArrow">
              <a:avLst>
                <a:gd name="adj1" fmla="val 13909"/>
                <a:gd name="adj2" fmla="val 1142319"/>
                <a:gd name="adj3" fmla="val 20457681"/>
                <a:gd name="adj4" fmla="val 12417805"/>
                <a:gd name="adj5" fmla="val 14800"/>
              </a:avLst>
            </a:prstGeom>
            <a:solidFill>
              <a:srgbClr val="AB5855"/>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ircular 25">
              <a:extLst>
                <a:ext uri="{FF2B5EF4-FFF2-40B4-BE49-F238E27FC236}">
                  <a16:creationId xmlns:a16="http://schemas.microsoft.com/office/drawing/2014/main" id="{1BE0EE75-488B-4CBC-8785-A2BD4CEE2AFD}"/>
                </a:ext>
              </a:extLst>
            </p:cNvPr>
            <p:cNvSpPr/>
            <p:nvPr/>
          </p:nvSpPr>
          <p:spPr>
            <a:xfrm rot="8400421">
              <a:off x="3975897" y="2185886"/>
              <a:ext cx="4098127" cy="3844355"/>
            </a:xfrm>
            <a:prstGeom prst="circularArrow">
              <a:avLst>
                <a:gd name="adj1" fmla="val 13909"/>
                <a:gd name="adj2" fmla="val 1142319"/>
                <a:gd name="adj3" fmla="val 20457681"/>
                <a:gd name="adj4" fmla="val 12417805"/>
                <a:gd name="adj5" fmla="val 148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a:extLst>
              <a:ext uri="{FF2B5EF4-FFF2-40B4-BE49-F238E27FC236}">
                <a16:creationId xmlns:a16="http://schemas.microsoft.com/office/drawing/2014/main" id="{78723451-CF26-42F3-808C-0982966EC07F}"/>
              </a:ext>
            </a:extLst>
          </p:cNvPr>
          <p:cNvGrpSpPr/>
          <p:nvPr/>
        </p:nvGrpSpPr>
        <p:grpSpPr>
          <a:xfrm>
            <a:off x="5168649" y="2317900"/>
            <a:ext cx="1210925" cy="2553115"/>
            <a:chOff x="5168649" y="2317900"/>
            <a:chExt cx="1210925" cy="2553115"/>
          </a:xfrm>
        </p:grpSpPr>
        <p:sp>
          <p:nvSpPr>
            <p:cNvPr id="27" name="TextBox 26">
              <a:extLst>
                <a:ext uri="{FF2B5EF4-FFF2-40B4-BE49-F238E27FC236}">
                  <a16:creationId xmlns:a16="http://schemas.microsoft.com/office/drawing/2014/main" id="{71C63BF8-EA2E-4AD5-8D5D-94B6AFAF4FEE}"/>
                </a:ext>
              </a:extLst>
            </p:cNvPr>
            <p:cNvSpPr txBox="1"/>
            <p:nvPr/>
          </p:nvSpPr>
          <p:spPr>
            <a:xfrm>
              <a:off x="6136801" y="3117964"/>
              <a:ext cx="242773" cy="1015663"/>
            </a:xfrm>
            <a:prstGeom prst="rect">
              <a:avLst/>
            </a:prstGeom>
            <a:noFill/>
          </p:spPr>
          <p:txBody>
            <a:bodyPr wrap="square" rtlCol="0">
              <a:spAutoFit/>
            </a:bodyPr>
            <a:lstStyle/>
            <a:p>
              <a:r>
                <a:rPr lang="en-US" altLang="ja-JP" sz="2000">
                  <a:latin typeface="Centaur" panose="02030504050205020304" pitchFamily="18" charset="0"/>
                </a:rPr>
                <a:t>SAN</a:t>
              </a:r>
              <a:endParaRPr lang="en-SG" sz="2000">
                <a:latin typeface="Centaur" panose="02030504050205020304" pitchFamily="18" charset="0"/>
              </a:endParaRPr>
            </a:p>
          </p:txBody>
        </p:sp>
        <p:pic>
          <p:nvPicPr>
            <p:cNvPr id="28" name="Picture 9" descr="A picture containing clipart&#10;&#10;Description automatically generated">
              <a:extLst>
                <a:ext uri="{FF2B5EF4-FFF2-40B4-BE49-F238E27FC236}">
                  <a16:creationId xmlns:a16="http://schemas.microsoft.com/office/drawing/2014/main" id="{6EAC461C-A0AF-46EB-BEFC-B64512193BC2}"/>
                </a:ext>
              </a:extLst>
            </p:cNvPr>
            <p:cNvPicPr>
              <a:picLocks noChangeAspect="1"/>
            </p:cNvPicPr>
            <p:nvPr/>
          </p:nvPicPr>
          <p:blipFill>
            <a:blip r:embed="rId2"/>
            <a:stretch>
              <a:fillRect/>
            </a:stretch>
          </p:blipFill>
          <p:spPr>
            <a:xfrm>
              <a:off x="5171810" y="2317900"/>
              <a:ext cx="853497" cy="825485"/>
            </a:xfrm>
            <a:prstGeom prst="rect">
              <a:avLst/>
            </a:prstGeom>
          </p:spPr>
        </p:pic>
        <p:pic>
          <p:nvPicPr>
            <p:cNvPr id="29" name="Picture 10">
              <a:extLst>
                <a:ext uri="{FF2B5EF4-FFF2-40B4-BE49-F238E27FC236}">
                  <a16:creationId xmlns:a16="http://schemas.microsoft.com/office/drawing/2014/main" id="{DC312368-834B-417B-BE04-557EEAE3B76E}"/>
                </a:ext>
              </a:extLst>
            </p:cNvPr>
            <p:cNvPicPr>
              <a:picLocks noChangeAspect="1"/>
            </p:cNvPicPr>
            <p:nvPr/>
          </p:nvPicPr>
          <p:blipFill>
            <a:blip r:embed="rId3"/>
            <a:stretch>
              <a:fillRect/>
            </a:stretch>
          </p:blipFill>
          <p:spPr>
            <a:xfrm>
              <a:off x="5200259" y="3223375"/>
              <a:ext cx="796597" cy="728748"/>
            </a:xfrm>
            <a:prstGeom prst="rect">
              <a:avLst/>
            </a:prstGeom>
          </p:spPr>
        </p:pic>
        <p:pic>
          <p:nvPicPr>
            <p:cNvPr id="30" name="Picture 11" descr="A picture containing text, clipart&#10;&#10;Description automatically generated">
              <a:extLst>
                <a:ext uri="{FF2B5EF4-FFF2-40B4-BE49-F238E27FC236}">
                  <a16:creationId xmlns:a16="http://schemas.microsoft.com/office/drawing/2014/main" id="{D65D1B34-5B2A-43E8-A203-CE8088335F42}"/>
                </a:ext>
              </a:extLst>
            </p:cNvPr>
            <p:cNvPicPr>
              <a:picLocks noChangeAspect="1"/>
            </p:cNvPicPr>
            <p:nvPr/>
          </p:nvPicPr>
          <p:blipFill>
            <a:blip r:embed="rId4"/>
            <a:stretch>
              <a:fillRect/>
            </a:stretch>
          </p:blipFill>
          <p:spPr>
            <a:xfrm>
              <a:off x="5168649" y="4051979"/>
              <a:ext cx="859819" cy="819036"/>
            </a:xfrm>
            <a:prstGeom prst="rect">
              <a:avLst/>
            </a:prstGeom>
          </p:spPr>
        </p:pic>
        <p:cxnSp>
          <p:nvCxnSpPr>
            <p:cNvPr id="31" name="Straight Arrow Connector 30">
              <a:extLst>
                <a:ext uri="{FF2B5EF4-FFF2-40B4-BE49-F238E27FC236}">
                  <a16:creationId xmlns:a16="http://schemas.microsoft.com/office/drawing/2014/main" id="{896DED4C-C9B5-49A9-90FC-71C2764AC1C1}"/>
                </a:ext>
              </a:extLst>
            </p:cNvPr>
            <p:cNvCxnSpPr/>
            <p:nvPr/>
          </p:nvCxnSpPr>
          <p:spPr>
            <a:xfrm>
              <a:off x="6140431" y="3167764"/>
              <a:ext cx="0" cy="907034"/>
            </a:xfrm>
            <a:prstGeom prst="straightConnector1">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D53E1625-6238-4728-A165-1EBE0ABC8B2A}"/>
              </a:ext>
            </a:extLst>
          </p:cNvPr>
          <p:cNvCxnSpPr/>
          <p:nvPr/>
        </p:nvCxnSpPr>
        <p:spPr>
          <a:xfrm>
            <a:off x="2627373" y="6539373"/>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FDBB373-81D2-4E52-8E37-55D21422DA9E}"/>
              </a:ext>
            </a:extLst>
          </p:cNvPr>
          <p:cNvGrpSpPr/>
          <p:nvPr/>
        </p:nvGrpSpPr>
        <p:grpSpPr>
          <a:xfrm>
            <a:off x="2738498" y="6471303"/>
            <a:ext cx="6826129" cy="437608"/>
            <a:chOff x="2738498" y="6471303"/>
            <a:chExt cx="6826129" cy="437608"/>
          </a:xfrm>
        </p:grpSpPr>
        <p:sp>
          <p:nvSpPr>
            <p:cNvPr id="37" name="TextBox 36">
              <a:extLst>
                <a:ext uri="{FF2B5EF4-FFF2-40B4-BE49-F238E27FC236}">
                  <a16:creationId xmlns:a16="http://schemas.microsoft.com/office/drawing/2014/main" id="{2BE795AD-2050-47E9-AF8C-6D725F439970}"/>
                </a:ext>
              </a:extLst>
            </p:cNvPr>
            <p:cNvSpPr txBox="1"/>
            <p:nvPr/>
          </p:nvSpPr>
          <p:spPr>
            <a:xfrm>
              <a:off x="27384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Introduction</a:t>
              </a:r>
            </a:p>
          </p:txBody>
        </p:sp>
        <p:sp>
          <p:nvSpPr>
            <p:cNvPr id="38" name="Oval 37">
              <a:extLst>
                <a:ext uri="{FF2B5EF4-FFF2-40B4-BE49-F238E27FC236}">
                  <a16:creationId xmlns:a16="http://schemas.microsoft.com/office/drawing/2014/main" id="{7CFAC01A-EA27-464F-BE01-9D081BAC569E}"/>
                </a:ext>
              </a:extLst>
            </p:cNvPr>
            <p:cNvSpPr/>
            <p:nvPr/>
          </p:nvSpPr>
          <p:spPr>
            <a:xfrm>
              <a:off x="3652174" y="647130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Arrow Connector 38">
              <a:extLst>
                <a:ext uri="{FF2B5EF4-FFF2-40B4-BE49-F238E27FC236}">
                  <a16:creationId xmlns:a16="http://schemas.microsoft.com/office/drawing/2014/main" id="{02658A35-C05B-4493-BC93-585E6428BE93}"/>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925508-302D-49F8-8C9E-8C8F6C5AD34C}"/>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1F76736-D161-4B1A-80E1-E5CD2BCD46BB}"/>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2CA4792-6D3E-45D7-8E68-9577B4BD5132}"/>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B1133C5-364C-4DE7-A129-003B697D97AC}"/>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E0E8A58-1B44-4154-96E1-59DF921AB573}"/>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45" name="TextBox 44">
              <a:extLst>
                <a:ext uri="{FF2B5EF4-FFF2-40B4-BE49-F238E27FC236}">
                  <a16:creationId xmlns:a16="http://schemas.microsoft.com/office/drawing/2014/main" id="{9E45F30E-7C44-4042-8103-3035049A3643}"/>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46" name="TextBox 45">
              <a:extLst>
                <a:ext uri="{FF2B5EF4-FFF2-40B4-BE49-F238E27FC236}">
                  <a16:creationId xmlns:a16="http://schemas.microsoft.com/office/drawing/2014/main" id="{53B5C19D-9114-4F20-8E54-AB1BDAC66C21}"/>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47" name="TextBox 46">
              <a:extLst>
                <a:ext uri="{FF2B5EF4-FFF2-40B4-BE49-F238E27FC236}">
                  <a16:creationId xmlns:a16="http://schemas.microsoft.com/office/drawing/2014/main" id="{D677EA7C-6473-447A-AB2A-9B5FD5077C51}"/>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48" name="TextBox 47">
              <a:extLst>
                <a:ext uri="{FF2B5EF4-FFF2-40B4-BE49-F238E27FC236}">
                  <a16:creationId xmlns:a16="http://schemas.microsoft.com/office/drawing/2014/main" id="{DFA44A3A-286D-409A-A752-88CB5E482139}"/>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grpSp>
      <p:sp>
        <p:nvSpPr>
          <p:cNvPr id="51" name="TextBox 50">
            <a:extLst>
              <a:ext uri="{FF2B5EF4-FFF2-40B4-BE49-F238E27FC236}">
                <a16:creationId xmlns:a16="http://schemas.microsoft.com/office/drawing/2014/main" id="{14FA379C-F8BE-481D-A618-FABE1755BE6E}"/>
              </a:ext>
            </a:extLst>
          </p:cNvPr>
          <p:cNvSpPr txBox="1"/>
          <p:nvPr/>
        </p:nvSpPr>
        <p:spPr>
          <a:xfrm>
            <a:off x="8070781" y="1267866"/>
            <a:ext cx="2433577" cy="707886"/>
          </a:xfrm>
          <a:prstGeom prst="rect">
            <a:avLst/>
          </a:prstGeom>
          <a:solidFill>
            <a:srgbClr val="FFE6D4"/>
          </a:solidFill>
          <a:ln>
            <a:solidFill>
              <a:schemeClr val="tx1"/>
            </a:solidFill>
          </a:ln>
        </p:spPr>
        <p:txBody>
          <a:bodyPr wrap="square">
            <a:spAutoFit/>
          </a:bodyPr>
          <a:lstStyle/>
          <a:p>
            <a:pPr algn="ctr"/>
            <a:r>
              <a:rPr lang="en-US" sz="2000" b="1">
                <a:solidFill>
                  <a:schemeClr val="accent6"/>
                </a:solidFill>
                <a:latin typeface="+mj-lt"/>
              </a:rPr>
              <a:t>1. S</a:t>
            </a:r>
            <a:r>
              <a:rPr lang="en-US" sz="2000">
                <a:latin typeface="+mj-lt"/>
              </a:rPr>
              <a:t>martphones that Care for the Earth</a:t>
            </a:r>
          </a:p>
        </p:txBody>
      </p:sp>
      <p:sp>
        <p:nvSpPr>
          <p:cNvPr id="52" name="TextBox 51">
            <a:extLst>
              <a:ext uri="{FF2B5EF4-FFF2-40B4-BE49-F238E27FC236}">
                <a16:creationId xmlns:a16="http://schemas.microsoft.com/office/drawing/2014/main" id="{D141D9CA-106F-4A00-B4D8-D2C4A52FFE0C}"/>
              </a:ext>
            </a:extLst>
          </p:cNvPr>
          <p:cNvSpPr txBox="1"/>
          <p:nvPr/>
        </p:nvSpPr>
        <p:spPr>
          <a:xfrm>
            <a:off x="8082546" y="3544605"/>
            <a:ext cx="2822752" cy="1015663"/>
          </a:xfrm>
          <a:prstGeom prst="rect">
            <a:avLst/>
          </a:prstGeom>
          <a:solidFill>
            <a:srgbClr val="FFE6D4"/>
          </a:solidFill>
          <a:ln>
            <a:solidFill>
              <a:schemeClr val="tx1"/>
            </a:solidFill>
          </a:ln>
        </p:spPr>
        <p:txBody>
          <a:bodyPr wrap="square">
            <a:spAutoFit/>
          </a:bodyPr>
          <a:lstStyle/>
          <a:p>
            <a:pPr algn="ctr"/>
            <a:r>
              <a:rPr lang="en-US" sz="2000" b="1">
                <a:solidFill>
                  <a:schemeClr val="accent6"/>
                </a:solidFill>
                <a:latin typeface="+mj-lt"/>
              </a:rPr>
              <a:t>2. A</a:t>
            </a:r>
            <a:r>
              <a:rPr lang="en-US" sz="2000">
                <a:latin typeface="+mj-lt"/>
              </a:rPr>
              <a:t>llying with Local Businesses to Expand Offline</a:t>
            </a:r>
          </a:p>
        </p:txBody>
      </p:sp>
      <p:sp>
        <p:nvSpPr>
          <p:cNvPr id="54" name="TextBox 53">
            <a:extLst>
              <a:ext uri="{FF2B5EF4-FFF2-40B4-BE49-F238E27FC236}">
                <a16:creationId xmlns:a16="http://schemas.microsoft.com/office/drawing/2014/main" id="{2155F15E-2F9D-4F2E-B719-5A1E3CD0B359}"/>
              </a:ext>
            </a:extLst>
          </p:cNvPr>
          <p:cNvSpPr txBox="1"/>
          <p:nvPr/>
        </p:nvSpPr>
        <p:spPr>
          <a:xfrm>
            <a:off x="407350" y="3503691"/>
            <a:ext cx="2746727" cy="707886"/>
          </a:xfrm>
          <a:prstGeom prst="rect">
            <a:avLst/>
          </a:prstGeom>
          <a:solidFill>
            <a:srgbClr val="FFE6D4"/>
          </a:solidFill>
          <a:ln>
            <a:solidFill>
              <a:schemeClr val="tx1"/>
            </a:solidFill>
          </a:ln>
        </p:spPr>
        <p:txBody>
          <a:bodyPr wrap="square">
            <a:spAutoFit/>
          </a:bodyPr>
          <a:lstStyle/>
          <a:p>
            <a:pPr algn="ctr"/>
            <a:r>
              <a:rPr lang="en-US" sz="2000" b="1">
                <a:solidFill>
                  <a:schemeClr val="accent6"/>
                </a:solidFill>
                <a:latin typeface="+mj-lt"/>
              </a:rPr>
              <a:t>3. N</a:t>
            </a:r>
            <a:r>
              <a:rPr lang="en-US" sz="2000">
                <a:latin typeface="+mj-lt"/>
              </a:rPr>
              <a:t>ew Ecosystem with Strengthened Aftercare</a:t>
            </a:r>
          </a:p>
        </p:txBody>
      </p:sp>
      <p:sp>
        <p:nvSpPr>
          <p:cNvPr id="55" name="TextBox 54">
            <a:extLst>
              <a:ext uri="{FF2B5EF4-FFF2-40B4-BE49-F238E27FC236}">
                <a16:creationId xmlns:a16="http://schemas.microsoft.com/office/drawing/2014/main" id="{1B8E958F-E48C-46C9-ADEB-856A0C01334F}"/>
              </a:ext>
            </a:extLst>
          </p:cNvPr>
          <p:cNvSpPr txBox="1"/>
          <p:nvPr/>
        </p:nvSpPr>
        <p:spPr>
          <a:xfrm>
            <a:off x="185627" y="4285899"/>
            <a:ext cx="3090587" cy="830997"/>
          </a:xfrm>
          <a:prstGeom prst="rect">
            <a:avLst/>
          </a:prstGeom>
          <a:noFill/>
        </p:spPr>
        <p:txBody>
          <a:bodyPr wrap="square" rtlCol="0">
            <a:spAutoFit/>
          </a:bodyPr>
          <a:lstStyle/>
          <a:p>
            <a:pPr algn="ctr"/>
            <a:r>
              <a:rPr lang="en-US" sz="1600">
                <a:latin typeface="+mj-lt"/>
              </a:rPr>
              <a:t>Elevate the existing array of ecosystem products to </a:t>
            </a:r>
            <a:r>
              <a:rPr lang="en-US" sz="1600">
                <a:effectLst/>
                <a:latin typeface="+mj-lt"/>
                <a:ea typeface="DengXian" panose="02010600030101010101" pitchFamily="2" charset="-122"/>
                <a:cs typeface="Times New Roman" panose="02020603050405020304" pitchFamily="18" charset="0"/>
              </a:rPr>
              <a:t>capture customer lifetime value</a:t>
            </a:r>
          </a:p>
        </p:txBody>
      </p:sp>
      <p:sp>
        <p:nvSpPr>
          <p:cNvPr id="56" name="TextBox 55">
            <a:extLst>
              <a:ext uri="{FF2B5EF4-FFF2-40B4-BE49-F238E27FC236}">
                <a16:creationId xmlns:a16="http://schemas.microsoft.com/office/drawing/2014/main" id="{A0FC023B-EF44-44C8-B6B6-EDE9163EE40D}"/>
              </a:ext>
            </a:extLst>
          </p:cNvPr>
          <p:cNvSpPr txBox="1"/>
          <p:nvPr/>
        </p:nvSpPr>
        <p:spPr>
          <a:xfrm>
            <a:off x="7742277" y="2087530"/>
            <a:ext cx="3090587" cy="871008"/>
          </a:xfrm>
          <a:prstGeom prst="rect">
            <a:avLst/>
          </a:prstGeom>
          <a:noFill/>
        </p:spPr>
        <p:txBody>
          <a:bodyPr wrap="square" rtlCol="0">
            <a:spAutoFit/>
          </a:bodyPr>
          <a:lstStyle/>
          <a:p>
            <a:pPr marL="0" marR="0" algn="ctr">
              <a:lnSpc>
                <a:spcPct val="107000"/>
              </a:lnSpc>
              <a:spcBef>
                <a:spcPts val="0"/>
              </a:spcBef>
              <a:spcAft>
                <a:spcPts val="800"/>
              </a:spcAft>
            </a:pPr>
            <a:r>
              <a:rPr lang="en-US" sz="1600">
                <a:effectLst/>
                <a:latin typeface="Calibri Light" panose="020F0302020204030204" pitchFamily="34" charset="0"/>
                <a:ea typeface="DengXian" panose="02010600030101010101" pitchFamily="2" charset="-122"/>
                <a:cs typeface="Calibri Light" panose="020F0302020204030204" pitchFamily="34" charset="0"/>
              </a:rPr>
              <a:t>Create a new eco-friendly smartphone serie</a:t>
            </a:r>
            <a:r>
              <a:rPr lang="en-US" sz="1600">
                <a:latin typeface="Calibri Light" panose="020F0302020204030204" pitchFamily="34" charset="0"/>
                <a:ea typeface="DengXian" panose="02010600030101010101" pitchFamily="2" charset="-122"/>
                <a:cs typeface="Calibri Light" panose="020F0302020204030204" pitchFamily="34" charset="0"/>
              </a:rPr>
              <a:t>s to expand target market in Tier 1-2 cities</a:t>
            </a:r>
            <a:endParaRPr lang="en-US" sz="1600">
              <a:effectLst/>
              <a:latin typeface="Calibri Light" panose="020F0302020204030204" pitchFamily="34" charset="0"/>
              <a:ea typeface="DengXian" panose="02010600030101010101" pitchFamily="2" charset="-122"/>
              <a:cs typeface="Calibri Light" panose="020F0302020204030204" pitchFamily="34" charset="0"/>
            </a:endParaRPr>
          </a:p>
        </p:txBody>
      </p:sp>
      <p:sp>
        <p:nvSpPr>
          <p:cNvPr id="58" name="TextBox 57">
            <a:extLst>
              <a:ext uri="{FF2B5EF4-FFF2-40B4-BE49-F238E27FC236}">
                <a16:creationId xmlns:a16="http://schemas.microsoft.com/office/drawing/2014/main" id="{D49525FB-8301-437B-ADB9-5E65906EC561}"/>
              </a:ext>
            </a:extLst>
          </p:cNvPr>
          <p:cNvSpPr txBox="1"/>
          <p:nvPr/>
        </p:nvSpPr>
        <p:spPr>
          <a:xfrm>
            <a:off x="8199869" y="4629094"/>
            <a:ext cx="2588106" cy="871008"/>
          </a:xfrm>
          <a:prstGeom prst="rect">
            <a:avLst/>
          </a:prstGeom>
          <a:noFill/>
        </p:spPr>
        <p:txBody>
          <a:bodyPr wrap="square">
            <a:spAutoFit/>
          </a:bodyPr>
          <a:lstStyle/>
          <a:p>
            <a:pPr marL="0" marR="0" algn="ctr">
              <a:lnSpc>
                <a:spcPct val="107000"/>
              </a:lnSpc>
              <a:spcBef>
                <a:spcPts val="0"/>
              </a:spcBef>
              <a:spcAft>
                <a:spcPts val="800"/>
              </a:spcAft>
            </a:pPr>
            <a:r>
              <a:rPr lang="en-US" sz="1600">
                <a:latin typeface="Calibri Light" panose="020F0302020204030204" pitchFamily="34" charset="0"/>
                <a:ea typeface="DengXian" panose="02010600030101010101" pitchFamily="2" charset="-122"/>
                <a:cs typeface="Calibri Light" panose="020F0302020204030204" pitchFamily="34" charset="0"/>
              </a:rPr>
              <a:t>Increase consumer touchpoints in T</a:t>
            </a:r>
            <a:r>
              <a:rPr lang="en-US" sz="1600">
                <a:effectLst/>
                <a:latin typeface="Calibri Light" panose="020F0302020204030204" pitchFamily="34" charset="0"/>
                <a:ea typeface="DengXian" panose="02010600030101010101" pitchFamily="2" charset="-122"/>
                <a:cs typeface="Calibri Light" panose="020F0302020204030204" pitchFamily="34" charset="0"/>
              </a:rPr>
              <a:t>ier 3-4 cities in a cost-efficient manner</a:t>
            </a:r>
          </a:p>
        </p:txBody>
      </p:sp>
      <p:sp>
        <p:nvSpPr>
          <p:cNvPr id="59" name="TextBox 58">
            <a:extLst>
              <a:ext uri="{FF2B5EF4-FFF2-40B4-BE49-F238E27FC236}">
                <a16:creationId xmlns:a16="http://schemas.microsoft.com/office/drawing/2014/main" id="{CFFC480A-B193-480C-8825-EB9AABD6ABCB}"/>
              </a:ext>
            </a:extLst>
          </p:cNvPr>
          <p:cNvSpPr txBox="1"/>
          <p:nvPr/>
        </p:nvSpPr>
        <p:spPr>
          <a:xfrm>
            <a:off x="436866" y="1076826"/>
            <a:ext cx="2969789" cy="1747053"/>
          </a:xfrm>
          <a:prstGeom prst="rect">
            <a:avLst/>
          </a:prstGeom>
          <a:solidFill>
            <a:srgbClr val="FFF2DA">
              <a:alpha val="58824"/>
            </a:srgbClr>
          </a:solidFill>
          <a:ln>
            <a:solidFill>
              <a:srgbClr val="E68D50"/>
            </a:solidFill>
          </a:ln>
        </p:spPr>
        <p:txBody>
          <a:bodyPr wrap="square" rtlCol="0">
            <a:spAutoFit/>
          </a:bodyPr>
          <a:lstStyle/>
          <a:p>
            <a:pPr algn="ctr"/>
            <a:r>
              <a:rPr lang="en-US"/>
              <a:t>Using a three-pronged approach, we intend to reach a wider consumer base and create long-term relations with users to boost Xiaomi’s market share in China</a:t>
            </a:r>
          </a:p>
        </p:txBody>
      </p:sp>
      <p:pic>
        <p:nvPicPr>
          <p:cNvPr id="1026" name="Picture 2" descr="Phone ">
            <a:extLst>
              <a:ext uri="{FF2B5EF4-FFF2-40B4-BE49-F238E27FC236}">
                <a16:creationId xmlns:a16="http://schemas.microsoft.com/office/drawing/2014/main" id="{EAD2993E-520E-45F7-ADEB-CE1E5D67C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7624" y="1601972"/>
            <a:ext cx="1135613" cy="11356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Store ">
            <a:extLst>
              <a:ext uri="{FF2B5EF4-FFF2-40B4-BE49-F238E27FC236}">
                <a16:creationId xmlns:a16="http://schemas.microsoft.com/office/drawing/2014/main" id="{DCB8521B-39A2-4B94-9D99-70899AE30C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8473" y="4361443"/>
            <a:ext cx="693376" cy="693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ndshake ">
            <a:extLst>
              <a:ext uri="{FF2B5EF4-FFF2-40B4-BE49-F238E27FC236}">
                <a16:creationId xmlns:a16="http://schemas.microsoft.com/office/drawing/2014/main" id="{452C878F-9DDA-41D7-BEB8-D710C78E2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1108" y="3625795"/>
            <a:ext cx="788105" cy="7881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er service ">
            <a:extLst>
              <a:ext uri="{FF2B5EF4-FFF2-40B4-BE49-F238E27FC236}">
                <a16:creationId xmlns:a16="http://schemas.microsoft.com/office/drawing/2014/main" id="{9708DE99-C2E3-4CB8-8EFF-B5FBCE5DA9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487" y="5167509"/>
            <a:ext cx="762042" cy="76204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73" descr="Icon&#10;&#10;Description automatically generated">
            <a:extLst>
              <a:ext uri="{FF2B5EF4-FFF2-40B4-BE49-F238E27FC236}">
                <a16:creationId xmlns:a16="http://schemas.microsoft.com/office/drawing/2014/main" id="{BC418C87-48FD-4FE6-B791-53AD7663DCCF}"/>
              </a:ext>
            </a:extLst>
          </p:cNvPr>
          <p:cNvPicPr>
            <a:picLocks noChangeAspect="1"/>
          </p:cNvPicPr>
          <p:nvPr/>
        </p:nvPicPr>
        <p:blipFill>
          <a:blip r:embed="rId9"/>
          <a:stretch>
            <a:fillRect/>
          </a:stretch>
        </p:blipFill>
        <p:spPr>
          <a:xfrm>
            <a:off x="1928779" y="5190117"/>
            <a:ext cx="632350" cy="677646"/>
          </a:xfrm>
          <a:prstGeom prst="rect">
            <a:avLst/>
          </a:prstGeom>
        </p:spPr>
      </p:pic>
      <p:pic>
        <p:nvPicPr>
          <p:cNvPr id="1036" name="Picture 12" descr="Light bulb ">
            <a:extLst>
              <a:ext uri="{FF2B5EF4-FFF2-40B4-BE49-F238E27FC236}">
                <a16:creationId xmlns:a16="http://schemas.microsoft.com/office/drawing/2014/main" id="{257E1AFA-B14D-49CA-844D-980DD68F51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892" y="981245"/>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94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A2736731-B6B4-9249-AC11-FFE33DB64A0B}"/>
              </a:ext>
            </a:extLst>
          </p:cNvPr>
          <p:cNvSpPr/>
          <p:nvPr/>
        </p:nvSpPr>
        <p:spPr>
          <a:xfrm>
            <a:off x="4460573" y="4133326"/>
            <a:ext cx="1495058" cy="1495058"/>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435241-5E33-204B-AEF9-D6F7BCECFFFF}"/>
              </a:ext>
            </a:extLst>
          </p:cNvPr>
          <p:cNvSpPr txBox="1"/>
          <p:nvPr/>
        </p:nvSpPr>
        <p:spPr>
          <a:xfrm>
            <a:off x="300787" y="12237"/>
            <a:ext cx="10896601" cy="830997"/>
          </a:xfrm>
          <a:prstGeom prst="rect">
            <a:avLst/>
          </a:prstGeom>
          <a:noFill/>
        </p:spPr>
        <p:txBody>
          <a:bodyPr wrap="square" rtlCol="0">
            <a:spAutoFit/>
          </a:bodyPr>
          <a:lstStyle/>
          <a:p>
            <a:r>
              <a:rPr lang="en-US" sz="2400" b="1">
                <a:latin typeface="+mj-lt"/>
              </a:rPr>
              <a:t>S</a:t>
            </a:r>
            <a:r>
              <a:rPr lang="en-US" sz="2400">
                <a:latin typeface="+mj-lt"/>
              </a:rPr>
              <a:t>martphones that Care for the Earth: Develop a new eco friendly smartphone product line to expand into the untapped environmentally friendly consumer market</a:t>
            </a:r>
          </a:p>
        </p:txBody>
      </p:sp>
      <p:sp>
        <p:nvSpPr>
          <p:cNvPr id="3" name="Chevron 2">
            <a:extLst>
              <a:ext uri="{FF2B5EF4-FFF2-40B4-BE49-F238E27FC236}">
                <a16:creationId xmlns:a16="http://schemas.microsoft.com/office/drawing/2014/main" id="{2EA6F7B9-70F1-CE4E-8062-4D9D98848A23}"/>
              </a:ext>
            </a:extLst>
          </p:cNvPr>
          <p:cNvSpPr/>
          <p:nvPr/>
        </p:nvSpPr>
        <p:spPr>
          <a:xfrm>
            <a:off x="397040"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Current Market Gaps Identified</a:t>
            </a:r>
          </a:p>
        </p:txBody>
      </p:sp>
      <p:sp>
        <p:nvSpPr>
          <p:cNvPr id="4" name="TextBox 3">
            <a:extLst>
              <a:ext uri="{FF2B5EF4-FFF2-40B4-BE49-F238E27FC236}">
                <a16:creationId xmlns:a16="http://schemas.microsoft.com/office/drawing/2014/main" id="{65207725-4827-1643-A366-5B10F79C5368}"/>
              </a:ext>
            </a:extLst>
          </p:cNvPr>
          <p:cNvSpPr txBox="1"/>
          <p:nvPr/>
        </p:nvSpPr>
        <p:spPr>
          <a:xfrm>
            <a:off x="1130966" y="1476292"/>
            <a:ext cx="4965034" cy="523220"/>
          </a:xfrm>
          <a:prstGeom prst="rect">
            <a:avLst/>
          </a:prstGeom>
          <a:noFill/>
        </p:spPr>
        <p:txBody>
          <a:bodyPr wrap="square" rtlCol="0">
            <a:spAutoFit/>
          </a:bodyPr>
          <a:lstStyle/>
          <a:p>
            <a:r>
              <a:rPr lang="en-US" sz="1400"/>
              <a:t>Led By Gen </a:t>
            </a:r>
            <a:r>
              <a:rPr lang="en-US" sz="1400" err="1"/>
              <a:t>Zs</a:t>
            </a:r>
            <a:r>
              <a:rPr lang="en-US" sz="1400"/>
              <a:t>, Chinese Consumers Are Turning Towards Environmentally Friendly Products</a:t>
            </a:r>
          </a:p>
        </p:txBody>
      </p:sp>
      <p:pic>
        <p:nvPicPr>
          <p:cNvPr id="7" name="Picture 6">
            <a:extLst>
              <a:ext uri="{FF2B5EF4-FFF2-40B4-BE49-F238E27FC236}">
                <a16:creationId xmlns:a16="http://schemas.microsoft.com/office/drawing/2014/main" id="{40BF4370-0B7E-7E43-8C42-B3BCAA2C9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187" y="1366931"/>
            <a:ext cx="665747" cy="665747"/>
          </a:xfrm>
          <a:prstGeom prst="rect">
            <a:avLst/>
          </a:prstGeom>
        </p:spPr>
      </p:pic>
      <p:sp>
        <p:nvSpPr>
          <p:cNvPr id="9" name="Rectangle 8">
            <a:extLst>
              <a:ext uri="{FF2B5EF4-FFF2-40B4-BE49-F238E27FC236}">
                <a16:creationId xmlns:a16="http://schemas.microsoft.com/office/drawing/2014/main" id="{8025CF5D-509F-1B43-8A39-97367274113B}"/>
              </a:ext>
            </a:extLst>
          </p:cNvPr>
          <p:cNvSpPr/>
          <p:nvPr/>
        </p:nvSpPr>
        <p:spPr>
          <a:xfrm>
            <a:off x="453187" y="2176393"/>
            <a:ext cx="2089988" cy="120075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mj-lt"/>
              </a:rPr>
              <a:t>70% </a:t>
            </a:r>
          </a:p>
          <a:p>
            <a:pPr algn="ctr"/>
            <a:r>
              <a:rPr lang="en-US" sz="1400">
                <a:solidFill>
                  <a:schemeClr val="tx1"/>
                </a:solidFill>
                <a:latin typeface="+mj-lt"/>
              </a:rPr>
              <a:t>Of Chinese consumers are willing to pay 10% more for sustainable products</a:t>
            </a:r>
            <a:endParaRPr lang="en-US">
              <a:solidFill>
                <a:schemeClr val="tx1"/>
              </a:solidFill>
              <a:latin typeface="+mj-lt"/>
            </a:endParaRPr>
          </a:p>
        </p:txBody>
      </p:sp>
      <p:sp>
        <p:nvSpPr>
          <p:cNvPr id="10" name="Rectangle 9">
            <a:extLst>
              <a:ext uri="{FF2B5EF4-FFF2-40B4-BE49-F238E27FC236}">
                <a16:creationId xmlns:a16="http://schemas.microsoft.com/office/drawing/2014/main" id="{022545A0-B807-DD47-8292-BC6359487EB2}"/>
              </a:ext>
            </a:extLst>
          </p:cNvPr>
          <p:cNvSpPr/>
          <p:nvPr/>
        </p:nvSpPr>
        <p:spPr>
          <a:xfrm>
            <a:off x="2657475" y="2176393"/>
            <a:ext cx="3298157" cy="5232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j-lt"/>
              </a:rPr>
              <a:t>Consumers in </a:t>
            </a:r>
            <a:r>
              <a:rPr lang="en-US">
                <a:solidFill>
                  <a:schemeClr val="tx1"/>
                </a:solidFill>
                <a:latin typeface="+mj-lt"/>
              </a:rPr>
              <a:t>TIER ONE </a:t>
            </a:r>
            <a:r>
              <a:rPr lang="en-US" sz="1400">
                <a:solidFill>
                  <a:schemeClr val="tx1"/>
                </a:solidFill>
                <a:latin typeface="+mj-lt"/>
              </a:rPr>
              <a:t>cities are more likely to shop eco friendly</a:t>
            </a:r>
          </a:p>
        </p:txBody>
      </p:sp>
      <p:sp>
        <p:nvSpPr>
          <p:cNvPr id="11" name="Rectangle 10">
            <a:extLst>
              <a:ext uri="{FF2B5EF4-FFF2-40B4-BE49-F238E27FC236}">
                <a16:creationId xmlns:a16="http://schemas.microsoft.com/office/drawing/2014/main" id="{AEF49B72-C766-3748-969F-0C590086DA50}"/>
              </a:ext>
            </a:extLst>
          </p:cNvPr>
          <p:cNvSpPr/>
          <p:nvPr/>
        </p:nvSpPr>
        <p:spPr>
          <a:xfrm>
            <a:off x="2657474" y="2876495"/>
            <a:ext cx="3298157" cy="50065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j-lt"/>
              </a:rPr>
              <a:t>Can be easily targeted with Xiaomi’s strong presence in Tier 1 to 2 cities </a:t>
            </a:r>
          </a:p>
        </p:txBody>
      </p:sp>
      <p:sp>
        <p:nvSpPr>
          <p:cNvPr id="12" name="Triangle 11">
            <a:extLst>
              <a:ext uri="{FF2B5EF4-FFF2-40B4-BE49-F238E27FC236}">
                <a16:creationId xmlns:a16="http://schemas.microsoft.com/office/drawing/2014/main" id="{84D359DB-770C-7E41-9F6E-7F9313E7C7C7}"/>
              </a:ext>
            </a:extLst>
          </p:cNvPr>
          <p:cNvSpPr/>
          <p:nvPr/>
        </p:nvSpPr>
        <p:spPr>
          <a:xfrm flipV="1">
            <a:off x="4186188" y="2736961"/>
            <a:ext cx="385763" cy="117796"/>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D6A92DF-3867-6A44-8C75-D8271B709BA8}"/>
              </a:ext>
            </a:extLst>
          </p:cNvPr>
          <p:cNvSpPr txBox="1"/>
          <p:nvPr/>
        </p:nvSpPr>
        <p:spPr>
          <a:xfrm>
            <a:off x="1130966" y="3514604"/>
            <a:ext cx="4882074" cy="523220"/>
          </a:xfrm>
          <a:prstGeom prst="rect">
            <a:avLst/>
          </a:prstGeom>
          <a:noFill/>
        </p:spPr>
        <p:txBody>
          <a:bodyPr wrap="square" rtlCol="0">
            <a:spAutoFit/>
          </a:bodyPr>
          <a:lstStyle/>
          <a:p>
            <a:r>
              <a:rPr lang="en-US" sz="1400"/>
              <a:t>Top Smartphone Brands In China Currently Have Poor Eco-Friendly Ratings, Providing A Market Opportunity For Xiaomi</a:t>
            </a:r>
          </a:p>
        </p:txBody>
      </p:sp>
      <p:pic>
        <p:nvPicPr>
          <p:cNvPr id="15" name="Picture 14" descr="Icon&#10;&#10;Description automatically generated">
            <a:extLst>
              <a:ext uri="{FF2B5EF4-FFF2-40B4-BE49-F238E27FC236}">
                <a16:creationId xmlns:a16="http://schemas.microsoft.com/office/drawing/2014/main" id="{7D2DF9DB-4A5B-FF4B-9D4D-47004ED254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187" y="3397867"/>
            <a:ext cx="709611" cy="709611"/>
          </a:xfrm>
          <a:prstGeom prst="rect">
            <a:avLst/>
          </a:prstGeom>
        </p:spPr>
      </p:pic>
      <p:cxnSp>
        <p:nvCxnSpPr>
          <p:cNvPr id="17" name="Straight Arrow Connector 16">
            <a:extLst>
              <a:ext uri="{FF2B5EF4-FFF2-40B4-BE49-F238E27FC236}">
                <a16:creationId xmlns:a16="http://schemas.microsoft.com/office/drawing/2014/main" id="{A887E497-A20C-0C4B-A44D-7C4A8B4093AD}"/>
              </a:ext>
            </a:extLst>
          </p:cNvPr>
          <p:cNvCxnSpPr>
            <a:cxnSpLocks/>
          </p:cNvCxnSpPr>
          <p:nvPr/>
        </p:nvCxnSpPr>
        <p:spPr>
          <a:xfrm flipV="1">
            <a:off x="453187" y="4257675"/>
            <a:ext cx="0" cy="1900885"/>
          </a:xfrm>
          <a:prstGeom prst="straightConnector1">
            <a:avLst/>
          </a:prstGeom>
          <a:ln w="19050">
            <a:solidFill>
              <a:srgbClr val="F5884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EB85A0-D4D4-2E44-BC2B-50ABFFB3CFDE}"/>
              </a:ext>
            </a:extLst>
          </p:cNvPr>
          <p:cNvCxnSpPr>
            <a:cxnSpLocks/>
          </p:cNvCxnSpPr>
          <p:nvPr/>
        </p:nvCxnSpPr>
        <p:spPr>
          <a:xfrm>
            <a:off x="453187" y="6158560"/>
            <a:ext cx="5502444" cy="0"/>
          </a:xfrm>
          <a:prstGeom prst="straightConnector1">
            <a:avLst/>
          </a:prstGeom>
          <a:ln w="19050">
            <a:solidFill>
              <a:srgbClr val="F5884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08B0DD-05E9-E34F-ABA3-48A9E64D793E}"/>
              </a:ext>
            </a:extLst>
          </p:cNvPr>
          <p:cNvSpPr txBox="1"/>
          <p:nvPr/>
        </p:nvSpPr>
        <p:spPr>
          <a:xfrm>
            <a:off x="453187" y="4286207"/>
            <a:ext cx="845470" cy="523220"/>
          </a:xfrm>
          <a:prstGeom prst="rect">
            <a:avLst/>
          </a:prstGeom>
          <a:noFill/>
        </p:spPr>
        <p:txBody>
          <a:bodyPr wrap="square" rtlCol="0">
            <a:spAutoFit/>
          </a:bodyPr>
          <a:lstStyle/>
          <a:p>
            <a:r>
              <a:rPr lang="en-US" sz="1400">
                <a:solidFill>
                  <a:srgbClr val="F58840"/>
                </a:solidFill>
              </a:rPr>
              <a:t>Market Share</a:t>
            </a:r>
          </a:p>
        </p:txBody>
      </p:sp>
      <p:sp>
        <p:nvSpPr>
          <p:cNvPr id="22" name="TextBox 21">
            <a:extLst>
              <a:ext uri="{FF2B5EF4-FFF2-40B4-BE49-F238E27FC236}">
                <a16:creationId xmlns:a16="http://schemas.microsoft.com/office/drawing/2014/main" id="{3296162D-63CD-D64D-8FFD-207BC3B84C50}"/>
              </a:ext>
            </a:extLst>
          </p:cNvPr>
          <p:cNvSpPr txBox="1"/>
          <p:nvPr/>
        </p:nvSpPr>
        <p:spPr>
          <a:xfrm>
            <a:off x="4974305" y="5887853"/>
            <a:ext cx="1046245" cy="307777"/>
          </a:xfrm>
          <a:prstGeom prst="rect">
            <a:avLst/>
          </a:prstGeom>
          <a:noFill/>
        </p:spPr>
        <p:txBody>
          <a:bodyPr wrap="square" rtlCol="0">
            <a:spAutoFit/>
          </a:bodyPr>
          <a:lstStyle/>
          <a:p>
            <a:r>
              <a:rPr lang="en-US" sz="1400">
                <a:solidFill>
                  <a:srgbClr val="F58840"/>
                </a:solidFill>
              </a:rPr>
              <a:t>Eco-Rating</a:t>
            </a:r>
          </a:p>
        </p:txBody>
      </p:sp>
      <p:pic>
        <p:nvPicPr>
          <p:cNvPr id="1026" name="Picture 2">
            <a:extLst>
              <a:ext uri="{FF2B5EF4-FFF2-40B4-BE49-F238E27FC236}">
                <a16:creationId xmlns:a16="http://schemas.microsoft.com/office/drawing/2014/main" id="{50709D00-3C52-0B41-A638-013803BE6AD6}"/>
              </a:ext>
            </a:extLst>
          </p:cNvPr>
          <p:cNvPicPr>
            <a:picLocks noChangeAspect="1" noChangeArrowheads="1"/>
          </p:cNvPicPr>
          <p:nvPr/>
        </p:nvPicPr>
        <p:blipFill>
          <a:blip r:embed="rId5" cstate="print">
            <a:alphaModFix amt="50000"/>
            <a:extLst>
              <a:ext uri="{28A0092B-C50C-407E-A947-70E740481C1C}">
                <a14:useLocalDpi xmlns:a14="http://schemas.microsoft.com/office/drawing/2010/main" val="0"/>
              </a:ext>
            </a:extLst>
          </a:blip>
          <a:srcRect/>
          <a:stretch>
            <a:fillRect/>
          </a:stretch>
        </p:blipFill>
        <p:spPr bwMode="auto">
          <a:xfrm>
            <a:off x="1715709" y="5050093"/>
            <a:ext cx="428626" cy="428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awei - Wikipedia">
            <a:extLst>
              <a:ext uri="{FF2B5EF4-FFF2-40B4-BE49-F238E27FC236}">
                <a16:creationId xmlns:a16="http://schemas.microsoft.com/office/drawing/2014/main" id="{E558580F-B812-D24F-9DCD-8957C6474D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3681" y="4342117"/>
            <a:ext cx="421977" cy="428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vo Logo PNG Transparent &amp;amp; SVG Vector - Freebie Supply">
            <a:extLst>
              <a:ext uri="{FF2B5EF4-FFF2-40B4-BE49-F238E27FC236}">
                <a16:creationId xmlns:a16="http://schemas.microsoft.com/office/drawing/2014/main" id="{B4942A22-D8CC-394B-B2EC-12978FF5FE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2431" y="5587040"/>
            <a:ext cx="647699" cy="1797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Oppo Logo in SVG Vector or PNG File Format - Logo.wine">
            <a:extLst>
              <a:ext uri="{FF2B5EF4-FFF2-40B4-BE49-F238E27FC236}">
                <a16:creationId xmlns:a16="http://schemas.microsoft.com/office/drawing/2014/main" id="{1D679214-1AC1-F549-9781-A2683972AC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2738" y="5615680"/>
            <a:ext cx="967087" cy="6447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 Apple PNG HD Images Free Download - Free Transparent PNG Logos">
            <a:extLst>
              <a:ext uri="{FF2B5EF4-FFF2-40B4-BE49-F238E27FC236}">
                <a16:creationId xmlns:a16="http://schemas.microsoft.com/office/drawing/2014/main" id="{185075C8-8C87-D348-9528-8578E14AA1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74438" y="4588222"/>
            <a:ext cx="428624" cy="4286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msung Logo, history, meaning, symbol, PNG">
            <a:extLst>
              <a:ext uri="{FF2B5EF4-FFF2-40B4-BE49-F238E27FC236}">
                <a16:creationId xmlns:a16="http://schemas.microsoft.com/office/drawing/2014/main" id="{29EF6B21-A370-F446-8E86-3D5132556C9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6874" y="5827430"/>
            <a:ext cx="761998" cy="4286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00A64D8-B41E-E24E-BB0D-DA5209BB8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3818" y="4608437"/>
            <a:ext cx="428626" cy="42862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04CCAC0A-0528-D841-B850-7F8EAD582740}"/>
              </a:ext>
            </a:extLst>
          </p:cNvPr>
          <p:cNvCxnSpPr>
            <a:cxnSpLocks/>
          </p:cNvCxnSpPr>
          <p:nvPr/>
        </p:nvCxnSpPr>
        <p:spPr>
          <a:xfrm flipV="1">
            <a:off x="2266814" y="4827109"/>
            <a:ext cx="2920328" cy="430168"/>
          </a:xfrm>
          <a:prstGeom prst="straightConnector1">
            <a:avLst/>
          </a:prstGeom>
          <a:ln w="190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9951E85-8818-3345-9ADA-6E1A8AA4F33F}"/>
              </a:ext>
            </a:extLst>
          </p:cNvPr>
          <p:cNvSpPr txBox="1"/>
          <p:nvPr/>
        </p:nvSpPr>
        <p:spPr>
          <a:xfrm>
            <a:off x="3365083" y="5194424"/>
            <a:ext cx="2514096" cy="461665"/>
          </a:xfrm>
          <a:prstGeom prst="rect">
            <a:avLst/>
          </a:prstGeom>
          <a:noFill/>
        </p:spPr>
        <p:txBody>
          <a:bodyPr wrap="square" rtlCol="0">
            <a:spAutoFit/>
          </a:bodyPr>
          <a:lstStyle/>
          <a:p>
            <a:pPr algn="ctr"/>
            <a:r>
              <a:rPr lang="en-US" sz="1200"/>
              <a:t>Xiaomi should reposition to capture this untapped, growing market</a:t>
            </a:r>
          </a:p>
        </p:txBody>
      </p:sp>
      <p:sp>
        <p:nvSpPr>
          <p:cNvPr id="40" name="TextBox 39">
            <a:extLst>
              <a:ext uri="{FF2B5EF4-FFF2-40B4-BE49-F238E27FC236}">
                <a16:creationId xmlns:a16="http://schemas.microsoft.com/office/drawing/2014/main" id="{F03C6B0A-AB42-2947-B44C-BDAA27E71CA3}"/>
              </a:ext>
            </a:extLst>
          </p:cNvPr>
          <p:cNvSpPr txBox="1"/>
          <p:nvPr/>
        </p:nvSpPr>
        <p:spPr>
          <a:xfrm>
            <a:off x="3286506" y="4085529"/>
            <a:ext cx="2724011" cy="461665"/>
          </a:xfrm>
          <a:prstGeom prst="rect">
            <a:avLst/>
          </a:prstGeom>
          <a:noFill/>
        </p:spPr>
        <p:txBody>
          <a:bodyPr wrap="square" rtlCol="0">
            <a:spAutoFit/>
          </a:bodyPr>
          <a:lstStyle/>
          <a:p>
            <a:pPr algn="ctr"/>
            <a:r>
              <a:rPr lang="en-US" sz="1200"/>
              <a:t>Eco- Friendly Consumers Currently Do Not Have Viable Smartphone Options</a:t>
            </a:r>
          </a:p>
        </p:txBody>
      </p:sp>
      <p:sp>
        <p:nvSpPr>
          <p:cNvPr id="41" name="Chevron 40">
            <a:extLst>
              <a:ext uri="{FF2B5EF4-FFF2-40B4-BE49-F238E27FC236}">
                <a16:creationId xmlns:a16="http://schemas.microsoft.com/office/drawing/2014/main" id="{11B0B4EF-26C3-9241-8DD1-8F956D3FCF2A}"/>
              </a:ext>
            </a:extLst>
          </p:cNvPr>
          <p:cNvSpPr/>
          <p:nvPr/>
        </p:nvSpPr>
        <p:spPr>
          <a:xfrm>
            <a:off x="6178962"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Creating An Eco-Friendly Smartphone Line</a:t>
            </a:r>
          </a:p>
        </p:txBody>
      </p:sp>
      <p:sp>
        <p:nvSpPr>
          <p:cNvPr id="35" name="Rectangle 34">
            <a:extLst>
              <a:ext uri="{FF2B5EF4-FFF2-40B4-BE49-F238E27FC236}">
                <a16:creationId xmlns:a16="http://schemas.microsoft.com/office/drawing/2014/main" id="{CC4AE57A-A23E-F94B-8E88-71BDA5249787}"/>
              </a:ext>
            </a:extLst>
          </p:cNvPr>
          <p:cNvSpPr/>
          <p:nvPr/>
        </p:nvSpPr>
        <p:spPr>
          <a:xfrm>
            <a:off x="6178962" y="1366931"/>
            <a:ext cx="5616000" cy="6657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Based on the &lt;2030 Initiative For Sustainable Consumption &amp; Production&gt; report, six focus areas were identified for sustainable smartphone production which Xiaomi can adapt into their new phones</a:t>
            </a:r>
            <a:endParaRPr lang="en-US">
              <a:solidFill>
                <a:schemeClr val="tx1"/>
              </a:solidFill>
            </a:endParaRPr>
          </a:p>
        </p:txBody>
      </p:sp>
      <p:pic>
        <p:nvPicPr>
          <p:cNvPr id="39" name="Picture 38" descr="A close-up of a cell phone&#10;&#10;Description automatically generated with medium confidence">
            <a:extLst>
              <a:ext uri="{FF2B5EF4-FFF2-40B4-BE49-F238E27FC236}">
                <a16:creationId xmlns:a16="http://schemas.microsoft.com/office/drawing/2014/main" id="{767A768D-E7CB-1046-B5E8-B653E25E342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01560" y="3320740"/>
            <a:ext cx="2297910" cy="2837820"/>
          </a:xfrm>
          <a:prstGeom prst="rect">
            <a:avLst/>
          </a:prstGeom>
        </p:spPr>
      </p:pic>
      <p:sp>
        <p:nvSpPr>
          <p:cNvPr id="50" name="TextBox 49">
            <a:extLst>
              <a:ext uri="{FF2B5EF4-FFF2-40B4-BE49-F238E27FC236}">
                <a16:creationId xmlns:a16="http://schemas.microsoft.com/office/drawing/2014/main" id="{B699EC77-985B-9C44-945C-B7A296CE5C26}"/>
              </a:ext>
            </a:extLst>
          </p:cNvPr>
          <p:cNvSpPr txBox="1"/>
          <p:nvPr/>
        </p:nvSpPr>
        <p:spPr>
          <a:xfrm>
            <a:off x="7213149" y="4419721"/>
            <a:ext cx="1084437" cy="830997"/>
          </a:xfrm>
          <a:prstGeom prst="rect">
            <a:avLst/>
          </a:prstGeom>
          <a:noFill/>
        </p:spPr>
        <p:txBody>
          <a:bodyPr wrap="square" rtlCol="0">
            <a:spAutoFit/>
          </a:bodyPr>
          <a:lstStyle/>
          <a:p>
            <a:pPr algn="ctr"/>
            <a:r>
              <a:rPr lang="en-US" sz="1600">
                <a:latin typeface="Biko" panose="02000000000000000000" pitchFamily="2" charset="0"/>
              </a:rPr>
              <a:t>Mi Eco Series</a:t>
            </a:r>
          </a:p>
          <a:p>
            <a:pPr algn="ctr"/>
            <a:endParaRPr lang="en-US" sz="1600">
              <a:latin typeface="Biko" panose="02000000000000000000" pitchFamily="2" charset="0"/>
            </a:endParaRPr>
          </a:p>
        </p:txBody>
      </p:sp>
      <p:sp>
        <p:nvSpPr>
          <p:cNvPr id="51" name="Rectangle 50">
            <a:extLst>
              <a:ext uri="{FF2B5EF4-FFF2-40B4-BE49-F238E27FC236}">
                <a16:creationId xmlns:a16="http://schemas.microsoft.com/office/drawing/2014/main" id="{2F5D4DE2-A681-1A41-8206-713C6008CFF9}"/>
              </a:ext>
            </a:extLst>
          </p:cNvPr>
          <p:cNvSpPr/>
          <p:nvPr/>
        </p:nvSpPr>
        <p:spPr>
          <a:xfrm>
            <a:off x="6188620" y="2105129"/>
            <a:ext cx="2181367" cy="10188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Design</a:t>
            </a:r>
            <a:r>
              <a:rPr lang="en-US" sz="1400">
                <a:solidFill>
                  <a:schemeClr val="tx1"/>
                </a:solidFill>
              </a:rPr>
              <a:t>: Eco Series comes with easily replaceable parts and batteries which are affordable</a:t>
            </a:r>
            <a:endParaRPr lang="en-US">
              <a:solidFill>
                <a:schemeClr val="tx1"/>
              </a:solidFill>
            </a:endParaRPr>
          </a:p>
        </p:txBody>
      </p:sp>
      <p:sp>
        <p:nvSpPr>
          <p:cNvPr id="52" name="Rectangle 51">
            <a:extLst>
              <a:ext uri="{FF2B5EF4-FFF2-40B4-BE49-F238E27FC236}">
                <a16:creationId xmlns:a16="http://schemas.microsoft.com/office/drawing/2014/main" id="{4C73FBAF-C5C9-0846-98D9-2D823D21C580}"/>
              </a:ext>
            </a:extLst>
          </p:cNvPr>
          <p:cNvSpPr/>
          <p:nvPr/>
        </p:nvSpPr>
        <p:spPr>
          <a:xfrm>
            <a:off x="8511598" y="2100198"/>
            <a:ext cx="3283364" cy="7423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Raw Materials</a:t>
            </a:r>
            <a:r>
              <a:rPr lang="en-US" sz="1400">
                <a:solidFill>
                  <a:schemeClr val="tx1"/>
                </a:solidFill>
              </a:rPr>
              <a:t>: Use fair trade certified materials which ensure eco-friendly mining and processing methods</a:t>
            </a:r>
            <a:endParaRPr lang="en-US">
              <a:solidFill>
                <a:schemeClr val="tx1"/>
              </a:solidFill>
            </a:endParaRPr>
          </a:p>
        </p:txBody>
      </p:sp>
      <p:sp>
        <p:nvSpPr>
          <p:cNvPr id="53" name="Rectangle 52">
            <a:extLst>
              <a:ext uri="{FF2B5EF4-FFF2-40B4-BE49-F238E27FC236}">
                <a16:creationId xmlns:a16="http://schemas.microsoft.com/office/drawing/2014/main" id="{5C415A44-486A-084D-B2AE-F96F82B3A4DF}"/>
              </a:ext>
            </a:extLst>
          </p:cNvPr>
          <p:cNvSpPr/>
          <p:nvPr/>
        </p:nvSpPr>
        <p:spPr>
          <a:xfrm>
            <a:off x="8511596" y="2933578"/>
            <a:ext cx="3283365" cy="85984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rPr>
              <a:t>Production</a:t>
            </a:r>
            <a:r>
              <a:rPr lang="en-US" sz="1400">
                <a:solidFill>
                  <a:schemeClr val="tx1"/>
                </a:solidFill>
              </a:rPr>
              <a:t>: Increase renewable energy usage to power production. This is aligned with China’s 2030 renewable energy goal</a:t>
            </a:r>
            <a:endParaRPr lang="en-US">
              <a:solidFill>
                <a:schemeClr val="tx1"/>
              </a:solidFill>
            </a:endParaRPr>
          </a:p>
        </p:txBody>
      </p:sp>
      <p:sp>
        <p:nvSpPr>
          <p:cNvPr id="54" name="Rectangle 53">
            <a:extLst>
              <a:ext uri="{FF2B5EF4-FFF2-40B4-BE49-F238E27FC236}">
                <a16:creationId xmlns:a16="http://schemas.microsoft.com/office/drawing/2014/main" id="{FDDBA753-E090-F841-8E17-7AC55C732DC6}"/>
              </a:ext>
            </a:extLst>
          </p:cNvPr>
          <p:cNvSpPr/>
          <p:nvPr/>
        </p:nvSpPr>
        <p:spPr>
          <a:xfrm>
            <a:off x="8517269" y="3883177"/>
            <a:ext cx="3298157" cy="8598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Usage</a:t>
            </a:r>
            <a:r>
              <a:rPr lang="en-US" sz="1400">
                <a:solidFill>
                  <a:schemeClr val="tx1"/>
                </a:solidFill>
              </a:rPr>
              <a:t>: Obtain TCO Sustainability Certification which certifies efficient energy consumption of each phone</a:t>
            </a:r>
            <a:endParaRPr lang="en-US">
              <a:solidFill>
                <a:schemeClr val="tx1"/>
              </a:solidFill>
            </a:endParaRPr>
          </a:p>
        </p:txBody>
      </p:sp>
      <p:sp>
        <p:nvSpPr>
          <p:cNvPr id="55" name="Rectangle 54">
            <a:extLst>
              <a:ext uri="{FF2B5EF4-FFF2-40B4-BE49-F238E27FC236}">
                <a16:creationId xmlns:a16="http://schemas.microsoft.com/office/drawing/2014/main" id="{5B8B90F4-0375-9448-9F3F-CC8FD2A72859}"/>
              </a:ext>
            </a:extLst>
          </p:cNvPr>
          <p:cNvSpPr/>
          <p:nvPr/>
        </p:nvSpPr>
        <p:spPr>
          <a:xfrm>
            <a:off x="8504199" y="4830228"/>
            <a:ext cx="3298157" cy="5763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Product Length Extension</a:t>
            </a:r>
            <a:r>
              <a:rPr lang="en-US" sz="1400">
                <a:solidFill>
                  <a:schemeClr val="tx1"/>
                </a:solidFill>
              </a:rPr>
              <a:t>: Use durable materials to ensure longer phone life</a:t>
            </a:r>
            <a:endParaRPr lang="en-US">
              <a:solidFill>
                <a:schemeClr val="tx1"/>
              </a:solidFill>
            </a:endParaRPr>
          </a:p>
        </p:txBody>
      </p:sp>
      <p:sp>
        <p:nvSpPr>
          <p:cNvPr id="56" name="Rectangle 55">
            <a:extLst>
              <a:ext uri="{FF2B5EF4-FFF2-40B4-BE49-F238E27FC236}">
                <a16:creationId xmlns:a16="http://schemas.microsoft.com/office/drawing/2014/main" id="{B83F87C4-D496-804E-A523-2C1E96C260CA}"/>
              </a:ext>
            </a:extLst>
          </p:cNvPr>
          <p:cNvSpPr/>
          <p:nvPr/>
        </p:nvSpPr>
        <p:spPr>
          <a:xfrm>
            <a:off x="8496804" y="5491069"/>
            <a:ext cx="3298157" cy="58298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Recycling</a:t>
            </a:r>
            <a:r>
              <a:rPr lang="en-US" sz="1400">
                <a:solidFill>
                  <a:schemeClr val="tx1"/>
                </a:solidFill>
              </a:rPr>
              <a:t>: Make phones out of recycled plastics and copper to reduce e-waste</a:t>
            </a:r>
            <a:endParaRPr lang="en-US">
              <a:solidFill>
                <a:schemeClr val="tx1"/>
              </a:solidFill>
            </a:endParaRPr>
          </a:p>
        </p:txBody>
      </p:sp>
      <p:cxnSp>
        <p:nvCxnSpPr>
          <p:cNvPr id="63" name="Straight Arrow Connector 62">
            <a:extLst>
              <a:ext uri="{FF2B5EF4-FFF2-40B4-BE49-F238E27FC236}">
                <a16:creationId xmlns:a16="http://schemas.microsoft.com/office/drawing/2014/main" id="{62CB7329-4C41-44A7-B9B9-FD73EC65070D}"/>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5608FF3-2337-4263-8F10-1827F05C07C0}"/>
              </a:ext>
            </a:extLst>
          </p:cNvPr>
          <p:cNvSpPr txBox="1"/>
          <p:nvPr/>
        </p:nvSpPr>
        <p:spPr>
          <a:xfrm>
            <a:off x="2802568" y="6545198"/>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Introduction</a:t>
            </a:r>
          </a:p>
        </p:txBody>
      </p:sp>
      <p:cxnSp>
        <p:nvCxnSpPr>
          <p:cNvPr id="67" name="Straight Arrow Connector 66">
            <a:extLst>
              <a:ext uri="{FF2B5EF4-FFF2-40B4-BE49-F238E27FC236}">
                <a16:creationId xmlns:a16="http://schemas.microsoft.com/office/drawing/2014/main" id="{300B8263-C36D-4D32-9312-F0969642BA26}"/>
              </a:ext>
            </a:extLst>
          </p:cNvPr>
          <p:cNvCxnSpPr>
            <a:cxnSpLocks/>
          </p:cNvCxnSpPr>
          <p:nvPr/>
        </p:nvCxnSpPr>
        <p:spPr>
          <a:xfrm>
            <a:off x="3783523" y="6543762"/>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04D6346-F1F8-47D1-9190-4A37C2DF8B60}"/>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B417CAF-8A5C-4BE0-93C1-4F1463D70D03}"/>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A63AA8A-3322-43B9-AB1C-BFBB125ED55B}"/>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2E32B53-4190-46B9-A914-529DDFC4AF7F}"/>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2D297EE-FFF3-4C29-8F69-90B7031C7334}"/>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73" name="TextBox 72">
            <a:extLst>
              <a:ext uri="{FF2B5EF4-FFF2-40B4-BE49-F238E27FC236}">
                <a16:creationId xmlns:a16="http://schemas.microsoft.com/office/drawing/2014/main" id="{599D2ABC-C3A4-4B83-9FC1-F5330A8C4DBA}"/>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74" name="TextBox 73">
            <a:extLst>
              <a:ext uri="{FF2B5EF4-FFF2-40B4-BE49-F238E27FC236}">
                <a16:creationId xmlns:a16="http://schemas.microsoft.com/office/drawing/2014/main" id="{E2DDD0B1-B0DE-4B56-8555-77125ED9400D}"/>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75" name="TextBox 74">
            <a:extLst>
              <a:ext uri="{FF2B5EF4-FFF2-40B4-BE49-F238E27FC236}">
                <a16:creationId xmlns:a16="http://schemas.microsoft.com/office/drawing/2014/main" id="{6592BD40-8538-4B2A-98B8-3A220346BB74}"/>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Eco-friendly Phones</a:t>
            </a:r>
          </a:p>
        </p:txBody>
      </p:sp>
      <p:sp>
        <p:nvSpPr>
          <p:cNvPr id="76" name="TextBox 75">
            <a:extLst>
              <a:ext uri="{FF2B5EF4-FFF2-40B4-BE49-F238E27FC236}">
                <a16:creationId xmlns:a16="http://schemas.microsoft.com/office/drawing/2014/main" id="{E0182C12-D76D-4B90-BE62-E291C14F327E}"/>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66" name="Oval 65">
            <a:extLst>
              <a:ext uri="{FF2B5EF4-FFF2-40B4-BE49-F238E27FC236}">
                <a16:creationId xmlns:a16="http://schemas.microsoft.com/office/drawing/2014/main" id="{7BF77808-D6C1-4078-9620-8EF45AFCC632}"/>
              </a:ext>
            </a:extLst>
          </p:cNvPr>
          <p:cNvSpPr/>
          <p:nvPr/>
        </p:nvSpPr>
        <p:spPr>
          <a:xfrm>
            <a:off x="4894611" y="648051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22468C8-ACAD-7B43-B064-F5C19641683B}"/>
              </a:ext>
            </a:extLst>
          </p:cNvPr>
          <p:cNvSpPr txBox="1"/>
          <p:nvPr/>
        </p:nvSpPr>
        <p:spPr>
          <a:xfrm>
            <a:off x="300786" y="6228344"/>
            <a:ext cx="8885254" cy="246221"/>
          </a:xfrm>
          <a:prstGeom prst="rect">
            <a:avLst/>
          </a:prstGeom>
          <a:noFill/>
        </p:spPr>
        <p:txBody>
          <a:bodyPr wrap="square" rtlCol="0">
            <a:spAutoFit/>
          </a:bodyPr>
          <a:lstStyle/>
          <a:p>
            <a:r>
              <a:rPr lang="en-US" sz="1000" i="1">
                <a:latin typeface="+mj-lt"/>
              </a:rPr>
              <a:t>Sources: </a:t>
            </a:r>
            <a:r>
              <a:rPr lang="en-US" sz="1000" i="1" err="1">
                <a:latin typeface="+mj-lt"/>
              </a:rPr>
              <a:t>Daxue</a:t>
            </a:r>
            <a:r>
              <a:rPr lang="en-US" sz="1000" i="1">
                <a:latin typeface="+mj-lt"/>
              </a:rPr>
              <a:t> Consulting, Compare And Cycle, Vodafone UK, 2030 Initiative For Sustainable Consumption &amp; Production, Fair Phone</a:t>
            </a:r>
          </a:p>
        </p:txBody>
      </p:sp>
    </p:spTree>
    <p:extLst>
      <p:ext uri="{BB962C8B-B14F-4D97-AF65-F5344CB8AC3E}">
        <p14:creationId xmlns:p14="http://schemas.microsoft.com/office/powerpoint/2010/main" val="409453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9C2AFC5A-0CAC-6345-9B71-C709133C0B91}"/>
              </a:ext>
            </a:extLst>
          </p:cNvPr>
          <p:cNvCxnSpPr>
            <a:cxnSpLocks/>
          </p:cNvCxnSpPr>
          <p:nvPr/>
        </p:nvCxnSpPr>
        <p:spPr>
          <a:xfrm>
            <a:off x="9276272" y="2257478"/>
            <a:ext cx="276809" cy="107929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B8A143-D5FD-8C41-9A68-801F27048D55}"/>
              </a:ext>
            </a:extLst>
          </p:cNvPr>
          <p:cNvCxnSpPr>
            <a:cxnSpLocks/>
          </p:cNvCxnSpPr>
          <p:nvPr/>
        </p:nvCxnSpPr>
        <p:spPr>
          <a:xfrm>
            <a:off x="9448741" y="2206794"/>
            <a:ext cx="338289" cy="1129976"/>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1631F21-2691-6243-AC5A-4E6300AD3A03}"/>
              </a:ext>
            </a:extLst>
          </p:cNvPr>
          <p:cNvCxnSpPr>
            <a:cxnSpLocks/>
          </p:cNvCxnSpPr>
          <p:nvPr/>
        </p:nvCxnSpPr>
        <p:spPr>
          <a:xfrm>
            <a:off x="9639239" y="2184087"/>
            <a:ext cx="338289" cy="1129976"/>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D64181-BCDE-164A-A054-E72763C834AC}"/>
              </a:ext>
            </a:extLst>
          </p:cNvPr>
          <p:cNvCxnSpPr>
            <a:cxnSpLocks/>
          </p:cNvCxnSpPr>
          <p:nvPr/>
        </p:nvCxnSpPr>
        <p:spPr>
          <a:xfrm>
            <a:off x="9860422" y="2206794"/>
            <a:ext cx="284979" cy="1002455"/>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CAAA5C-52D7-6342-9D65-90C7039B4860}"/>
              </a:ext>
            </a:extLst>
          </p:cNvPr>
          <p:cNvCxnSpPr>
            <a:cxnSpLocks/>
          </p:cNvCxnSpPr>
          <p:nvPr/>
        </p:nvCxnSpPr>
        <p:spPr>
          <a:xfrm>
            <a:off x="10078408" y="2269347"/>
            <a:ext cx="257491" cy="82791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549AC1-CE4F-644A-8BF0-C402B387B913}"/>
              </a:ext>
            </a:extLst>
          </p:cNvPr>
          <p:cNvCxnSpPr>
            <a:cxnSpLocks/>
            <a:stCxn id="50" idx="1"/>
          </p:cNvCxnSpPr>
          <p:nvPr/>
        </p:nvCxnSpPr>
        <p:spPr>
          <a:xfrm>
            <a:off x="9073668" y="2363029"/>
            <a:ext cx="276809" cy="917012"/>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4C52D4-0BD5-3A4C-9B96-031EA9F65D76}"/>
              </a:ext>
            </a:extLst>
          </p:cNvPr>
          <p:cNvCxnSpPr/>
          <p:nvPr/>
        </p:nvCxnSpPr>
        <p:spPr>
          <a:xfrm>
            <a:off x="397040" y="1460310"/>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532BAC-823A-E44C-BE95-B9978A437B61}"/>
              </a:ext>
            </a:extLst>
          </p:cNvPr>
          <p:cNvCxnSpPr/>
          <p:nvPr/>
        </p:nvCxnSpPr>
        <p:spPr>
          <a:xfrm>
            <a:off x="6254204" y="1460310"/>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0A9B7A9-A769-6342-8A59-C8F0EEE87472}"/>
              </a:ext>
            </a:extLst>
          </p:cNvPr>
          <p:cNvSpPr txBox="1"/>
          <p:nvPr/>
        </p:nvSpPr>
        <p:spPr>
          <a:xfrm>
            <a:off x="663919" y="909794"/>
            <a:ext cx="4965034" cy="523220"/>
          </a:xfrm>
          <a:prstGeom prst="rect">
            <a:avLst/>
          </a:prstGeom>
          <a:noFill/>
        </p:spPr>
        <p:txBody>
          <a:bodyPr wrap="square" rtlCol="0">
            <a:spAutoFit/>
          </a:bodyPr>
          <a:lstStyle/>
          <a:p>
            <a:pPr algn="ctr"/>
            <a:r>
              <a:rPr lang="en-US" sz="1400" b="1">
                <a:solidFill>
                  <a:schemeClr val="tx2"/>
                </a:solidFill>
              </a:rPr>
              <a:t>Existing Success Of European Green Phone Makers Show Easy And Feasible Expansion Into A Green Product Line For Xiaomi </a:t>
            </a:r>
          </a:p>
        </p:txBody>
      </p:sp>
      <p:sp>
        <p:nvSpPr>
          <p:cNvPr id="9" name="TextBox 8">
            <a:extLst>
              <a:ext uri="{FF2B5EF4-FFF2-40B4-BE49-F238E27FC236}">
                <a16:creationId xmlns:a16="http://schemas.microsoft.com/office/drawing/2014/main" id="{2F36058E-8C45-794D-8DE6-44C2F1025AB7}"/>
              </a:ext>
            </a:extLst>
          </p:cNvPr>
          <p:cNvSpPr txBox="1"/>
          <p:nvPr/>
        </p:nvSpPr>
        <p:spPr>
          <a:xfrm>
            <a:off x="663919" y="1518799"/>
            <a:ext cx="4965034" cy="307777"/>
          </a:xfrm>
          <a:prstGeom prst="rect">
            <a:avLst/>
          </a:prstGeom>
          <a:noFill/>
        </p:spPr>
        <p:txBody>
          <a:bodyPr wrap="square" rtlCol="0">
            <a:spAutoFit/>
          </a:bodyPr>
          <a:lstStyle/>
          <a:p>
            <a:pPr algn="ctr"/>
            <a:r>
              <a:rPr lang="en-US" sz="1400">
                <a:solidFill>
                  <a:schemeClr val="tx2"/>
                </a:solidFill>
              </a:rPr>
              <a:t>Case Study: Fair Phone – The Most Eco-Friendly Phone Worldwide</a:t>
            </a:r>
          </a:p>
        </p:txBody>
      </p:sp>
      <p:pic>
        <p:nvPicPr>
          <p:cNvPr id="11" name="Picture 10" descr="A couple of cell phones&#10;&#10;Description automatically generated with low confidence">
            <a:extLst>
              <a:ext uri="{FF2B5EF4-FFF2-40B4-BE49-F238E27FC236}">
                <a16:creationId xmlns:a16="http://schemas.microsoft.com/office/drawing/2014/main" id="{5BE07DD9-F971-7345-98C6-13379E2FA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077" y="1785632"/>
            <a:ext cx="1122210" cy="1122210"/>
          </a:xfrm>
          <a:prstGeom prst="rect">
            <a:avLst/>
          </a:prstGeom>
        </p:spPr>
      </p:pic>
      <p:sp>
        <p:nvSpPr>
          <p:cNvPr id="12" name="Rectangle 11">
            <a:extLst>
              <a:ext uri="{FF2B5EF4-FFF2-40B4-BE49-F238E27FC236}">
                <a16:creationId xmlns:a16="http://schemas.microsoft.com/office/drawing/2014/main" id="{94488AE9-F9EE-4145-9206-78FD9EBA0C85}"/>
              </a:ext>
            </a:extLst>
          </p:cNvPr>
          <p:cNvSpPr/>
          <p:nvPr/>
        </p:nvSpPr>
        <p:spPr>
          <a:xfrm>
            <a:off x="1437287" y="1885064"/>
            <a:ext cx="4458546" cy="903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a:solidFill>
                  <a:schemeClr val="tx1"/>
                </a:solidFill>
                <a:latin typeface="+mj-lt"/>
              </a:rPr>
              <a:t>Production Feasibility</a:t>
            </a:r>
            <a:br>
              <a:rPr lang="en-US" sz="1400" b="1">
                <a:solidFill>
                  <a:schemeClr val="tx1"/>
                </a:solidFill>
                <a:latin typeface="+mj-lt"/>
              </a:rPr>
            </a:br>
            <a:r>
              <a:rPr lang="en-US" sz="1400" b="1">
                <a:solidFill>
                  <a:schemeClr val="tx1"/>
                </a:solidFill>
                <a:latin typeface="+mj-lt"/>
              </a:rPr>
              <a:t>56% </a:t>
            </a:r>
            <a:r>
              <a:rPr lang="en-US" sz="1400">
                <a:solidFill>
                  <a:schemeClr val="tx1"/>
                </a:solidFill>
                <a:latin typeface="+mj-lt"/>
              </a:rPr>
              <a:t>of phone materials were sourced sustainably in 2020. Included the use of fair trade certified gold, recycled plastic and copper</a:t>
            </a:r>
          </a:p>
        </p:txBody>
      </p:sp>
      <p:sp>
        <p:nvSpPr>
          <p:cNvPr id="13" name="Rectangle 12">
            <a:extLst>
              <a:ext uri="{FF2B5EF4-FFF2-40B4-BE49-F238E27FC236}">
                <a16:creationId xmlns:a16="http://schemas.microsoft.com/office/drawing/2014/main" id="{ED14295A-43D9-AC4E-9BD7-D7BFBC124CF0}"/>
              </a:ext>
            </a:extLst>
          </p:cNvPr>
          <p:cNvSpPr/>
          <p:nvPr/>
        </p:nvSpPr>
        <p:spPr>
          <a:xfrm>
            <a:off x="1437287" y="2866899"/>
            <a:ext cx="4458546" cy="521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a:solidFill>
                  <a:schemeClr val="tx1"/>
                </a:solidFill>
                <a:latin typeface="+mj-lt"/>
              </a:rPr>
              <a:t>Economic Feasibility</a:t>
            </a:r>
          </a:p>
          <a:p>
            <a:pPr algn="ctr"/>
            <a:r>
              <a:rPr lang="en-US" sz="1400">
                <a:solidFill>
                  <a:schemeClr val="tx1"/>
                </a:solidFill>
                <a:latin typeface="+mj-lt"/>
              </a:rPr>
              <a:t>Total cost of production per phone was </a:t>
            </a:r>
            <a:r>
              <a:rPr lang="en-US" sz="1400" b="1">
                <a:solidFill>
                  <a:schemeClr val="tx1"/>
                </a:solidFill>
                <a:latin typeface="+mj-lt"/>
              </a:rPr>
              <a:t>€525</a:t>
            </a:r>
            <a:endParaRPr lang="en-US" sz="1400">
              <a:solidFill>
                <a:schemeClr val="tx1"/>
              </a:solidFill>
              <a:latin typeface="+mj-lt"/>
            </a:endParaRPr>
          </a:p>
        </p:txBody>
      </p:sp>
      <p:sp>
        <p:nvSpPr>
          <p:cNvPr id="14" name="Rectangle 13">
            <a:extLst>
              <a:ext uri="{FF2B5EF4-FFF2-40B4-BE49-F238E27FC236}">
                <a16:creationId xmlns:a16="http://schemas.microsoft.com/office/drawing/2014/main" id="{BC2E2AC0-4AB1-1F47-A4E7-900CDEB32967}"/>
              </a:ext>
            </a:extLst>
          </p:cNvPr>
          <p:cNvSpPr/>
          <p:nvPr/>
        </p:nvSpPr>
        <p:spPr>
          <a:xfrm>
            <a:off x="1437287" y="3466756"/>
            <a:ext cx="4458546" cy="7913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j-lt"/>
              </a:rPr>
              <a:t>Excluding reselling fees, Europe taxes and applying Xiaomi’s 5% hardware margin, each phone will be priced around </a:t>
            </a:r>
            <a:r>
              <a:rPr lang="en-US" sz="1400" b="1">
                <a:solidFill>
                  <a:schemeClr val="tx1"/>
                </a:solidFill>
                <a:latin typeface="+mj-lt"/>
              </a:rPr>
              <a:t>CNY 3740</a:t>
            </a:r>
            <a:r>
              <a:rPr lang="en-US" sz="1400">
                <a:solidFill>
                  <a:schemeClr val="tx1"/>
                </a:solidFill>
                <a:latin typeface="+mj-lt"/>
              </a:rPr>
              <a:t>, on the higher end of Xiaomi’s phones</a:t>
            </a:r>
          </a:p>
        </p:txBody>
      </p:sp>
      <p:cxnSp>
        <p:nvCxnSpPr>
          <p:cNvPr id="15" name="Straight Arrow Connector 14">
            <a:extLst>
              <a:ext uri="{FF2B5EF4-FFF2-40B4-BE49-F238E27FC236}">
                <a16:creationId xmlns:a16="http://schemas.microsoft.com/office/drawing/2014/main" id="{4AB259AB-FE17-5E47-9532-A16FAE5BB006}"/>
              </a:ext>
            </a:extLst>
          </p:cNvPr>
          <p:cNvCxnSpPr>
            <a:cxnSpLocks/>
          </p:cNvCxnSpPr>
          <p:nvPr/>
        </p:nvCxnSpPr>
        <p:spPr>
          <a:xfrm>
            <a:off x="397040" y="4998500"/>
            <a:ext cx="5502444" cy="0"/>
          </a:xfrm>
          <a:prstGeom prst="straightConnector1">
            <a:avLst/>
          </a:prstGeom>
          <a:ln w="19050">
            <a:solidFill>
              <a:srgbClr val="F5884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FA506E-8ADE-274C-B073-728DB3A15DFA}"/>
              </a:ext>
            </a:extLst>
          </p:cNvPr>
          <p:cNvSpPr txBox="1"/>
          <p:nvPr/>
        </p:nvSpPr>
        <p:spPr>
          <a:xfrm>
            <a:off x="315077" y="4982633"/>
            <a:ext cx="1653266" cy="307777"/>
          </a:xfrm>
          <a:prstGeom prst="rect">
            <a:avLst/>
          </a:prstGeom>
          <a:noFill/>
        </p:spPr>
        <p:txBody>
          <a:bodyPr wrap="square" rtlCol="0">
            <a:spAutoFit/>
          </a:bodyPr>
          <a:lstStyle/>
          <a:p>
            <a:r>
              <a:rPr lang="en-US" sz="1400">
                <a:solidFill>
                  <a:srgbClr val="F58840"/>
                </a:solidFill>
              </a:rPr>
              <a:t>Xiaomi Price Range</a:t>
            </a:r>
          </a:p>
        </p:txBody>
      </p:sp>
      <p:sp>
        <p:nvSpPr>
          <p:cNvPr id="17" name="TextBox 16">
            <a:extLst>
              <a:ext uri="{FF2B5EF4-FFF2-40B4-BE49-F238E27FC236}">
                <a16:creationId xmlns:a16="http://schemas.microsoft.com/office/drawing/2014/main" id="{C78A2930-D0C1-2F41-933C-8CDA878CEE77}"/>
              </a:ext>
            </a:extLst>
          </p:cNvPr>
          <p:cNvSpPr txBox="1"/>
          <p:nvPr/>
        </p:nvSpPr>
        <p:spPr>
          <a:xfrm>
            <a:off x="303279" y="4350064"/>
            <a:ext cx="776299" cy="523220"/>
          </a:xfrm>
          <a:prstGeom prst="rect">
            <a:avLst/>
          </a:prstGeom>
          <a:noFill/>
        </p:spPr>
        <p:txBody>
          <a:bodyPr wrap="square" rtlCol="0">
            <a:spAutoFit/>
          </a:bodyPr>
          <a:lstStyle/>
          <a:p>
            <a:r>
              <a:rPr lang="en-US" sz="1400">
                <a:solidFill>
                  <a:srgbClr val="F58840"/>
                </a:solidFill>
              </a:rPr>
              <a:t>CNY 2000</a:t>
            </a:r>
          </a:p>
        </p:txBody>
      </p:sp>
      <p:cxnSp>
        <p:nvCxnSpPr>
          <p:cNvPr id="19" name="Straight Connector 18">
            <a:extLst>
              <a:ext uri="{FF2B5EF4-FFF2-40B4-BE49-F238E27FC236}">
                <a16:creationId xmlns:a16="http://schemas.microsoft.com/office/drawing/2014/main" id="{FFB88FAE-AB09-5942-8E5F-1FFF7F2CD56D}"/>
              </a:ext>
            </a:extLst>
          </p:cNvPr>
          <p:cNvCxnSpPr/>
          <p:nvPr/>
        </p:nvCxnSpPr>
        <p:spPr>
          <a:xfrm flipV="1">
            <a:off x="402939" y="4842577"/>
            <a:ext cx="0" cy="15388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DDFFD8-9943-0D45-97ED-BEC9FA0F2FDC}"/>
              </a:ext>
            </a:extLst>
          </p:cNvPr>
          <p:cNvSpPr txBox="1"/>
          <p:nvPr/>
        </p:nvSpPr>
        <p:spPr>
          <a:xfrm>
            <a:off x="5305825" y="4346320"/>
            <a:ext cx="869171" cy="523220"/>
          </a:xfrm>
          <a:prstGeom prst="rect">
            <a:avLst/>
          </a:prstGeom>
          <a:noFill/>
        </p:spPr>
        <p:txBody>
          <a:bodyPr wrap="square" rtlCol="0">
            <a:spAutoFit/>
          </a:bodyPr>
          <a:lstStyle/>
          <a:p>
            <a:pPr algn="ctr"/>
            <a:r>
              <a:rPr lang="en-US" sz="1400">
                <a:solidFill>
                  <a:srgbClr val="F58840"/>
                </a:solidFill>
              </a:rPr>
              <a:t>CNY 4900</a:t>
            </a:r>
          </a:p>
        </p:txBody>
      </p:sp>
      <p:cxnSp>
        <p:nvCxnSpPr>
          <p:cNvPr id="21" name="Straight Connector 20">
            <a:extLst>
              <a:ext uri="{FF2B5EF4-FFF2-40B4-BE49-F238E27FC236}">
                <a16:creationId xmlns:a16="http://schemas.microsoft.com/office/drawing/2014/main" id="{3533ECC5-E563-A448-B1FB-60D7C6508B0B}"/>
              </a:ext>
            </a:extLst>
          </p:cNvPr>
          <p:cNvCxnSpPr/>
          <p:nvPr/>
        </p:nvCxnSpPr>
        <p:spPr>
          <a:xfrm flipV="1">
            <a:off x="5740411" y="4842577"/>
            <a:ext cx="0" cy="15388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6836B-9569-994D-9512-0F7BC312C774}"/>
              </a:ext>
            </a:extLst>
          </p:cNvPr>
          <p:cNvSpPr/>
          <p:nvPr/>
        </p:nvSpPr>
        <p:spPr>
          <a:xfrm>
            <a:off x="1346556" y="4474321"/>
            <a:ext cx="561105" cy="3426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11T 5G</a:t>
            </a:r>
          </a:p>
        </p:txBody>
      </p:sp>
      <p:sp>
        <p:nvSpPr>
          <p:cNvPr id="23" name="Rectangle 22">
            <a:extLst>
              <a:ext uri="{FF2B5EF4-FFF2-40B4-BE49-F238E27FC236}">
                <a16:creationId xmlns:a16="http://schemas.microsoft.com/office/drawing/2014/main" id="{E608E11D-3CFB-C34A-8E70-127EABD9AA39}"/>
              </a:ext>
            </a:extLst>
          </p:cNvPr>
          <p:cNvSpPr/>
          <p:nvPr/>
        </p:nvSpPr>
        <p:spPr>
          <a:xfrm>
            <a:off x="4477742" y="4456953"/>
            <a:ext cx="1006765" cy="3426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Black Shark 4S Pro</a:t>
            </a:r>
          </a:p>
        </p:txBody>
      </p:sp>
      <p:sp>
        <p:nvSpPr>
          <p:cNvPr id="24" name="Rectangle 23">
            <a:extLst>
              <a:ext uri="{FF2B5EF4-FFF2-40B4-BE49-F238E27FC236}">
                <a16:creationId xmlns:a16="http://schemas.microsoft.com/office/drawing/2014/main" id="{7326B668-2CC8-5F4F-8FB2-32579962F331}"/>
              </a:ext>
            </a:extLst>
          </p:cNvPr>
          <p:cNvSpPr/>
          <p:nvPr/>
        </p:nvSpPr>
        <p:spPr>
          <a:xfrm>
            <a:off x="1997961" y="4458128"/>
            <a:ext cx="561105" cy="3426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tx1"/>
                </a:solidFill>
                <a:latin typeface="+mj-lt"/>
              </a:rPr>
              <a:t>Civi</a:t>
            </a:r>
            <a:endParaRPr lang="en-US" sz="1200">
              <a:solidFill>
                <a:schemeClr val="tx1"/>
              </a:solidFill>
              <a:latin typeface="+mj-lt"/>
            </a:endParaRPr>
          </a:p>
        </p:txBody>
      </p:sp>
      <p:sp>
        <p:nvSpPr>
          <p:cNvPr id="25" name="Rectangle 24">
            <a:extLst>
              <a:ext uri="{FF2B5EF4-FFF2-40B4-BE49-F238E27FC236}">
                <a16:creationId xmlns:a16="http://schemas.microsoft.com/office/drawing/2014/main" id="{735B0ED0-A922-F945-9A68-386061120E52}"/>
              </a:ext>
            </a:extLst>
          </p:cNvPr>
          <p:cNvSpPr/>
          <p:nvPr/>
        </p:nvSpPr>
        <p:spPr>
          <a:xfrm>
            <a:off x="844982" y="4475921"/>
            <a:ext cx="411274" cy="3426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11I</a:t>
            </a:r>
          </a:p>
        </p:txBody>
      </p:sp>
      <p:sp>
        <p:nvSpPr>
          <p:cNvPr id="26" name="Rectangle 25">
            <a:extLst>
              <a:ext uri="{FF2B5EF4-FFF2-40B4-BE49-F238E27FC236}">
                <a16:creationId xmlns:a16="http://schemas.microsoft.com/office/drawing/2014/main" id="{197208DC-FA6E-C44C-B30A-68A4A98B07A3}"/>
              </a:ext>
            </a:extLst>
          </p:cNvPr>
          <p:cNvSpPr/>
          <p:nvPr/>
        </p:nvSpPr>
        <p:spPr>
          <a:xfrm>
            <a:off x="3617615" y="4457236"/>
            <a:ext cx="776299" cy="3426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Black Shark LE</a:t>
            </a:r>
          </a:p>
        </p:txBody>
      </p:sp>
      <p:sp>
        <p:nvSpPr>
          <p:cNvPr id="27" name="Rectangle 26">
            <a:extLst>
              <a:ext uri="{FF2B5EF4-FFF2-40B4-BE49-F238E27FC236}">
                <a16:creationId xmlns:a16="http://schemas.microsoft.com/office/drawing/2014/main" id="{511C67DC-F4F7-9A43-B720-275FB48B9426}"/>
              </a:ext>
            </a:extLst>
          </p:cNvPr>
          <p:cNvSpPr/>
          <p:nvPr/>
        </p:nvSpPr>
        <p:spPr>
          <a:xfrm>
            <a:off x="2649366" y="4456953"/>
            <a:ext cx="884421" cy="342692"/>
          </a:xfrm>
          <a:prstGeom prst="rect">
            <a:avLst/>
          </a:prstGeom>
          <a:solidFill>
            <a:srgbClr val="AAF438">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mj-lt"/>
              </a:rPr>
              <a:t>Eco Series</a:t>
            </a:r>
          </a:p>
        </p:txBody>
      </p:sp>
      <p:sp>
        <p:nvSpPr>
          <p:cNvPr id="29" name="Triangle 28">
            <a:extLst>
              <a:ext uri="{FF2B5EF4-FFF2-40B4-BE49-F238E27FC236}">
                <a16:creationId xmlns:a16="http://schemas.microsoft.com/office/drawing/2014/main" id="{119B7CA6-35C8-4844-ABCA-78B116254D79}"/>
              </a:ext>
            </a:extLst>
          </p:cNvPr>
          <p:cNvSpPr/>
          <p:nvPr/>
        </p:nvSpPr>
        <p:spPr>
          <a:xfrm flipV="1">
            <a:off x="2898694" y="5109030"/>
            <a:ext cx="385763" cy="117796"/>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DA9236-43F4-2942-9EC8-3B4AAE989281}"/>
              </a:ext>
            </a:extLst>
          </p:cNvPr>
          <p:cNvSpPr/>
          <p:nvPr/>
        </p:nvSpPr>
        <p:spPr>
          <a:xfrm>
            <a:off x="1737005" y="5318026"/>
            <a:ext cx="2709140" cy="276999"/>
          </a:xfrm>
          <a:prstGeom prst="rect">
            <a:avLst/>
          </a:prstGeom>
        </p:spPr>
        <p:txBody>
          <a:bodyPr wrap="none">
            <a:spAutoFit/>
          </a:bodyPr>
          <a:lstStyle/>
          <a:p>
            <a:r>
              <a:rPr lang="en-US" sz="1200">
                <a:solidFill>
                  <a:schemeClr val="tx2"/>
                </a:solidFill>
              </a:rPr>
              <a:t>Customers will still be receptive because</a:t>
            </a:r>
            <a:endParaRPr lang="en-US" sz="1200"/>
          </a:p>
        </p:txBody>
      </p:sp>
      <p:pic>
        <p:nvPicPr>
          <p:cNvPr id="32" name="Picture 31" descr="Icon&#10;&#10;Description automatically generated">
            <a:extLst>
              <a:ext uri="{FF2B5EF4-FFF2-40B4-BE49-F238E27FC236}">
                <a16:creationId xmlns:a16="http://schemas.microsoft.com/office/drawing/2014/main" id="{02F71AD5-1649-534C-B7A4-7C6517DE79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188" y="3097259"/>
            <a:ext cx="971587" cy="971587"/>
          </a:xfrm>
          <a:prstGeom prst="rect">
            <a:avLst/>
          </a:prstGeom>
        </p:spPr>
      </p:pic>
      <p:pic>
        <p:nvPicPr>
          <p:cNvPr id="34" name="Picture 33" descr="Icon&#10;&#10;Description automatically generated">
            <a:extLst>
              <a:ext uri="{FF2B5EF4-FFF2-40B4-BE49-F238E27FC236}">
                <a16:creationId xmlns:a16="http://schemas.microsoft.com/office/drawing/2014/main" id="{40F03DE5-297F-AA4F-ABC9-07F1CDCA98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126" y="5624134"/>
            <a:ext cx="531291" cy="531291"/>
          </a:xfrm>
          <a:prstGeom prst="rect">
            <a:avLst/>
          </a:prstGeom>
        </p:spPr>
      </p:pic>
      <p:pic>
        <p:nvPicPr>
          <p:cNvPr id="36" name="Picture 35">
            <a:extLst>
              <a:ext uri="{FF2B5EF4-FFF2-40B4-BE49-F238E27FC236}">
                <a16:creationId xmlns:a16="http://schemas.microsoft.com/office/drawing/2014/main" id="{570721DF-77AB-B14B-AC06-9F7D02BB46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1283" y="5653288"/>
            <a:ext cx="531291" cy="531291"/>
          </a:xfrm>
          <a:prstGeom prst="rect">
            <a:avLst/>
          </a:prstGeom>
        </p:spPr>
      </p:pic>
      <p:pic>
        <p:nvPicPr>
          <p:cNvPr id="38" name="Picture 37">
            <a:extLst>
              <a:ext uri="{FF2B5EF4-FFF2-40B4-BE49-F238E27FC236}">
                <a16:creationId xmlns:a16="http://schemas.microsoft.com/office/drawing/2014/main" id="{0521599D-5840-074B-872A-A7788D48E0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9188" y="5620201"/>
            <a:ext cx="535224" cy="535224"/>
          </a:xfrm>
          <a:prstGeom prst="rect">
            <a:avLst/>
          </a:prstGeom>
        </p:spPr>
      </p:pic>
      <p:sp>
        <p:nvSpPr>
          <p:cNvPr id="39" name="Rectangle 38">
            <a:extLst>
              <a:ext uri="{FF2B5EF4-FFF2-40B4-BE49-F238E27FC236}">
                <a16:creationId xmlns:a16="http://schemas.microsoft.com/office/drawing/2014/main" id="{5238DD1C-6699-B44E-BB2B-7E9012A481B8}"/>
              </a:ext>
            </a:extLst>
          </p:cNvPr>
          <p:cNvSpPr/>
          <p:nvPr/>
        </p:nvSpPr>
        <p:spPr>
          <a:xfrm>
            <a:off x="866702" y="5584415"/>
            <a:ext cx="1377733" cy="600164"/>
          </a:xfrm>
          <a:prstGeom prst="rect">
            <a:avLst/>
          </a:prstGeom>
        </p:spPr>
        <p:txBody>
          <a:bodyPr wrap="square">
            <a:spAutoFit/>
          </a:bodyPr>
          <a:lstStyle/>
          <a:p>
            <a:r>
              <a:rPr lang="en-US" sz="1100">
                <a:solidFill>
                  <a:schemeClr val="tx2"/>
                </a:solidFill>
              </a:rPr>
              <a:t>This line mainly targets wealthier Tier 1 consumers</a:t>
            </a:r>
            <a:endParaRPr lang="en-US" sz="1100"/>
          </a:p>
        </p:txBody>
      </p:sp>
      <p:sp>
        <p:nvSpPr>
          <p:cNvPr id="40" name="Rectangle 39">
            <a:extLst>
              <a:ext uri="{FF2B5EF4-FFF2-40B4-BE49-F238E27FC236}">
                <a16:creationId xmlns:a16="http://schemas.microsoft.com/office/drawing/2014/main" id="{3B89D91E-D041-5643-BB12-B2600BCBB1FF}"/>
              </a:ext>
            </a:extLst>
          </p:cNvPr>
          <p:cNvSpPr/>
          <p:nvPr/>
        </p:nvSpPr>
        <p:spPr>
          <a:xfrm>
            <a:off x="2528253" y="5614468"/>
            <a:ext cx="1582667" cy="600164"/>
          </a:xfrm>
          <a:prstGeom prst="rect">
            <a:avLst/>
          </a:prstGeom>
        </p:spPr>
        <p:txBody>
          <a:bodyPr wrap="square">
            <a:spAutoFit/>
          </a:bodyPr>
          <a:lstStyle/>
          <a:p>
            <a:r>
              <a:rPr lang="en-US" sz="1100">
                <a:solidFill>
                  <a:schemeClr val="tx2"/>
                </a:solidFill>
              </a:rPr>
              <a:t>Market research reveals customers are willing to pay an eco-premium</a:t>
            </a:r>
            <a:endParaRPr lang="en-US" sz="1100"/>
          </a:p>
        </p:txBody>
      </p:sp>
      <p:sp>
        <p:nvSpPr>
          <p:cNvPr id="41" name="Rectangle 40">
            <a:extLst>
              <a:ext uri="{FF2B5EF4-FFF2-40B4-BE49-F238E27FC236}">
                <a16:creationId xmlns:a16="http://schemas.microsoft.com/office/drawing/2014/main" id="{84B84414-B0F4-3F48-85C0-93541F3771AE}"/>
              </a:ext>
            </a:extLst>
          </p:cNvPr>
          <p:cNvSpPr/>
          <p:nvPr/>
        </p:nvSpPr>
        <p:spPr>
          <a:xfrm>
            <a:off x="4510855" y="5620201"/>
            <a:ext cx="1646364" cy="600164"/>
          </a:xfrm>
          <a:prstGeom prst="rect">
            <a:avLst/>
          </a:prstGeom>
        </p:spPr>
        <p:txBody>
          <a:bodyPr wrap="square">
            <a:spAutoFit/>
          </a:bodyPr>
          <a:lstStyle/>
          <a:p>
            <a:r>
              <a:rPr lang="en-US" sz="1100">
                <a:solidFill>
                  <a:schemeClr val="tx2"/>
                </a:solidFill>
              </a:rPr>
              <a:t>Eco series is price inelastic as it is the only major eco phone in China</a:t>
            </a:r>
            <a:endParaRPr lang="en-US" sz="1100"/>
          </a:p>
        </p:txBody>
      </p:sp>
      <p:sp>
        <p:nvSpPr>
          <p:cNvPr id="42" name="TextBox 41">
            <a:extLst>
              <a:ext uri="{FF2B5EF4-FFF2-40B4-BE49-F238E27FC236}">
                <a16:creationId xmlns:a16="http://schemas.microsoft.com/office/drawing/2014/main" id="{A7BEB3B9-CEDE-8A4A-84D3-97A7665E1B85}"/>
              </a:ext>
            </a:extLst>
          </p:cNvPr>
          <p:cNvSpPr txBox="1"/>
          <p:nvPr/>
        </p:nvSpPr>
        <p:spPr>
          <a:xfrm>
            <a:off x="6521083" y="909794"/>
            <a:ext cx="4965034" cy="523220"/>
          </a:xfrm>
          <a:prstGeom prst="rect">
            <a:avLst/>
          </a:prstGeom>
          <a:noFill/>
        </p:spPr>
        <p:txBody>
          <a:bodyPr wrap="square" rtlCol="0">
            <a:spAutoFit/>
          </a:bodyPr>
          <a:lstStyle/>
          <a:p>
            <a:pPr algn="ctr"/>
            <a:r>
              <a:rPr lang="en-US" sz="1400" b="1">
                <a:solidFill>
                  <a:schemeClr val="tx2"/>
                </a:solidFill>
              </a:rPr>
              <a:t>Eco-Series Allows Xiaomi To Establish A New USP And Allows It To Reap The Benefits Of A New Target Market</a:t>
            </a:r>
          </a:p>
        </p:txBody>
      </p:sp>
      <p:sp>
        <p:nvSpPr>
          <p:cNvPr id="43" name="TextBox 42">
            <a:extLst>
              <a:ext uri="{FF2B5EF4-FFF2-40B4-BE49-F238E27FC236}">
                <a16:creationId xmlns:a16="http://schemas.microsoft.com/office/drawing/2014/main" id="{2BB3E0BB-150A-1843-9D51-D40A1432A4B4}"/>
              </a:ext>
            </a:extLst>
          </p:cNvPr>
          <p:cNvSpPr txBox="1"/>
          <p:nvPr/>
        </p:nvSpPr>
        <p:spPr>
          <a:xfrm>
            <a:off x="6563049" y="1518799"/>
            <a:ext cx="4965034" cy="307777"/>
          </a:xfrm>
          <a:prstGeom prst="rect">
            <a:avLst/>
          </a:prstGeom>
          <a:noFill/>
        </p:spPr>
        <p:txBody>
          <a:bodyPr wrap="square" rtlCol="0">
            <a:spAutoFit/>
          </a:bodyPr>
          <a:lstStyle/>
          <a:p>
            <a:pPr algn="ctr"/>
            <a:r>
              <a:rPr lang="en-US" sz="1400">
                <a:solidFill>
                  <a:schemeClr val="tx2"/>
                </a:solidFill>
              </a:rPr>
              <a:t>Expanding The Target Market</a:t>
            </a:r>
          </a:p>
        </p:txBody>
      </p:sp>
      <p:pic>
        <p:nvPicPr>
          <p:cNvPr id="45" name="Picture 44" descr="Icon&#10;&#10;Description automatically generated">
            <a:extLst>
              <a:ext uri="{FF2B5EF4-FFF2-40B4-BE49-F238E27FC236}">
                <a16:creationId xmlns:a16="http://schemas.microsoft.com/office/drawing/2014/main" id="{D2107079-FFC0-0F4D-83FA-C85076DD0B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7555" y="4041472"/>
            <a:ext cx="1067558" cy="1067558"/>
          </a:xfrm>
          <a:prstGeom prst="rect">
            <a:avLst/>
          </a:prstGeom>
        </p:spPr>
      </p:pic>
      <p:sp>
        <p:nvSpPr>
          <p:cNvPr id="47" name="Rectangle 46">
            <a:extLst>
              <a:ext uri="{FF2B5EF4-FFF2-40B4-BE49-F238E27FC236}">
                <a16:creationId xmlns:a16="http://schemas.microsoft.com/office/drawing/2014/main" id="{5771813C-C10B-FC41-88F9-0DD440D7B949}"/>
              </a:ext>
            </a:extLst>
          </p:cNvPr>
          <p:cNvSpPr/>
          <p:nvPr/>
        </p:nvSpPr>
        <p:spPr>
          <a:xfrm>
            <a:off x="7219900" y="4089615"/>
            <a:ext cx="4485426" cy="13251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a:solidFill>
                  <a:schemeClr val="tx1"/>
                </a:solidFill>
                <a:latin typeface="+mj-lt"/>
              </a:rPr>
              <a:t>Case Study: Alipay Ant Forest</a:t>
            </a:r>
          </a:p>
          <a:p>
            <a:pPr algn="ctr"/>
            <a:r>
              <a:rPr lang="en-US" sz="1400">
                <a:solidFill>
                  <a:schemeClr val="tx1"/>
                </a:solidFill>
                <a:latin typeface="+mj-lt"/>
              </a:rPr>
              <a:t>Alibaba’s Ant Forest initiative rewarded green </a:t>
            </a:r>
            <a:r>
              <a:rPr lang="en-US" sz="1400" err="1">
                <a:solidFill>
                  <a:schemeClr val="tx1"/>
                </a:solidFill>
                <a:latin typeface="+mj-lt"/>
              </a:rPr>
              <a:t>behaviour</a:t>
            </a:r>
            <a:r>
              <a:rPr lang="en-US" sz="1400">
                <a:solidFill>
                  <a:schemeClr val="tx1"/>
                </a:solidFill>
                <a:latin typeface="+mj-lt"/>
              </a:rPr>
              <a:t> by planting trees. Over 500 million users joined, planting a total of 100 million trees, showcasing strong customer receptiveness towards green initiatives. </a:t>
            </a:r>
          </a:p>
        </p:txBody>
      </p:sp>
      <p:sp>
        <p:nvSpPr>
          <p:cNvPr id="46" name="Oval 45">
            <a:extLst>
              <a:ext uri="{FF2B5EF4-FFF2-40B4-BE49-F238E27FC236}">
                <a16:creationId xmlns:a16="http://schemas.microsoft.com/office/drawing/2014/main" id="{7F2809E9-4E5B-C640-AF9E-3D0FC0942170}"/>
              </a:ext>
            </a:extLst>
          </p:cNvPr>
          <p:cNvSpPr/>
          <p:nvPr/>
        </p:nvSpPr>
        <p:spPr>
          <a:xfrm>
            <a:off x="7445528" y="2195961"/>
            <a:ext cx="1671153" cy="1140809"/>
          </a:xfrm>
          <a:prstGeom prst="ellipse">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latin typeface="+mj-lt"/>
              </a:rPr>
              <a:t>Middle-Aged</a:t>
            </a:r>
          </a:p>
          <a:p>
            <a:pPr algn="ctr"/>
            <a:r>
              <a:rPr lang="en-US" sz="1400">
                <a:solidFill>
                  <a:schemeClr val="tx2"/>
                </a:solidFill>
                <a:latin typeface="+mj-lt"/>
              </a:rPr>
              <a:t>Men</a:t>
            </a:r>
          </a:p>
        </p:txBody>
      </p:sp>
      <p:sp>
        <p:nvSpPr>
          <p:cNvPr id="48" name="Rectangle 47">
            <a:extLst>
              <a:ext uri="{FF2B5EF4-FFF2-40B4-BE49-F238E27FC236}">
                <a16:creationId xmlns:a16="http://schemas.microsoft.com/office/drawing/2014/main" id="{9BBDEFBC-97A0-724A-BCF1-F090DA996154}"/>
              </a:ext>
            </a:extLst>
          </p:cNvPr>
          <p:cNvSpPr/>
          <p:nvPr/>
        </p:nvSpPr>
        <p:spPr>
          <a:xfrm>
            <a:off x="6254204" y="1840431"/>
            <a:ext cx="5498793" cy="16401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406AD2A-A684-C649-8425-7BEEA4B0E63D}"/>
              </a:ext>
            </a:extLst>
          </p:cNvPr>
          <p:cNvSpPr/>
          <p:nvPr/>
        </p:nvSpPr>
        <p:spPr>
          <a:xfrm>
            <a:off x="8828933" y="2195961"/>
            <a:ext cx="1671154" cy="1140809"/>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solidFill>
                <a:latin typeface="+mj-lt"/>
              </a:rPr>
              <a:t>Gen </a:t>
            </a:r>
            <a:r>
              <a:rPr lang="en-US" sz="1400" err="1">
                <a:solidFill>
                  <a:schemeClr val="tx2"/>
                </a:solidFill>
                <a:latin typeface="+mj-lt"/>
              </a:rPr>
              <a:t>Zs</a:t>
            </a:r>
            <a:endParaRPr lang="en-US" sz="1400">
              <a:solidFill>
                <a:schemeClr val="tx2"/>
              </a:solidFill>
              <a:latin typeface="+mj-lt"/>
            </a:endParaRPr>
          </a:p>
          <a:p>
            <a:pPr algn="ctr"/>
            <a:r>
              <a:rPr lang="en-US" sz="1400">
                <a:solidFill>
                  <a:schemeClr val="tx2"/>
                </a:solidFill>
                <a:latin typeface="+mj-lt"/>
              </a:rPr>
              <a:t>Female</a:t>
            </a:r>
          </a:p>
        </p:txBody>
      </p:sp>
      <p:sp>
        <p:nvSpPr>
          <p:cNvPr id="51" name="TextBox 50">
            <a:extLst>
              <a:ext uri="{FF2B5EF4-FFF2-40B4-BE49-F238E27FC236}">
                <a16:creationId xmlns:a16="http://schemas.microsoft.com/office/drawing/2014/main" id="{A845CF64-BC8C-3E42-97EA-5F035F9BDB0F}"/>
              </a:ext>
            </a:extLst>
          </p:cNvPr>
          <p:cNvSpPr txBox="1"/>
          <p:nvPr/>
        </p:nvSpPr>
        <p:spPr>
          <a:xfrm>
            <a:off x="6615438" y="1866033"/>
            <a:ext cx="4965034" cy="307777"/>
          </a:xfrm>
          <a:prstGeom prst="rect">
            <a:avLst/>
          </a:prstGeom>
          <a:noFill/>
        </p:spPr>
        <p:txBody>
          <a:bodyPr wrap="square" rtlCol="0">
            <a:spAutoFit/>
          </a:bodyPr>
          <a:lstStyle/>
          <a:p>
            <a:pPr algn="ctr"/>
            <a:r>
              <a:rPr lang="en-US" sz="1400" b="1">
                <a:solidFill>
                  <a:schemeClr val="tx2"/>
                </a:solidFill>
              </a:rPr>
              <a:t>Tech-Savvy Consumers</a:t>
            </a:r>
          </a:p>
        </p:txBody>
      </p:sp>
      <p:sp>
        <p:nvSpPr>
          <p:cNvPr id="65" name="TextBox 64">
            <a:extLst>
              <a:ext uri="{FF2B5EF4-FFF2-40B4-BE49-F238E27FC236}">
                <a16:creationId xmlns:a16="http://schemas.microsoft.com/office/drawing/2014/main" id="{6AADF784-77FA-F94C-B1BA-38F3781E5BA3}"/>
              </a:ext>
            </a:extLst>
          </p:cNvPr>
          <p:cNvSpPr txBox="1"/>
          <p:nvPr/>
        </p:nvSpPr>
        <p:spPr>
          <a:xfrm>
            <a:off x="6311303" y="2756821"/>
            <a:ext cx="1223332" cy="461665"/>
          </a:xfrm>
          <a:prstGeom prst="rect">
            <a:avLst/>
          </a:prstGeom>
          <a:noFill/>
        </p:spPr>
        <p:txBody>
          <a:bodyPr wrap="square" rtlCol="0">
            <a:spAutoFit/>
          </a:bodyPr>
          <a:lstStyle/>
          <a:p>
            <a:pPr algn="ctr"/>
            <a:r>
              <a:rPr lang="en-US" sz="1200">
                <a:solidFill>
                  <a:schemeClr val="tx2"/>
                </a:solidFill>
              </a:rPr>
              <a:t>Existing Customers</a:t>
            </a:r>
          </a:p>
        </p:txBody>
      </p:sp>
      <p:sp>
        <p:nvSpPr>
          <p:cNvPr id="66" name="TextBox 65">
            <a:extLst>
              <a:ext uri="{FF2B5EF4-FFF2-40B4-BE49-F238E27FC236}">
                <a16:creationId xmlns:a16="http://schemas.microsoft.com/office/drawing/2014/main" id="{717C246B-4808-B041-97E0-41DC41B47E2B}"/>
              </a:ext>
            </a:extLst>
          </p:cNvPr>
          <p:cNvSpPr txBox="1"/>
          <p:nvPr/>
        </p:nvSpPr>
        <p:spPr>
          <a:xfrm>
            <a:off x="10371619" y="2664487"/>
            <a:ext cx="1237517" cy="646331"/>
          </a:xfrm>
          <a:prstGeom prst="rect">
            <a:avLst/>
          </a:prstGeom>
          <a:noFill/>
        </p:spPr>
        <p:txBody>
          <a:bodyPr wrap="square" rtlCol="0">
            <a:spAutoFit/>
          </a:bodyPr>
          <a:lstStyle/>
          <a:p>
            <a:pPr algn="ctr"/>
            <a:r>
              <a:rPr lang="en-US" sz="1200">
                <a:solidFill>
                  <a:schemeClr val="tx2"/>
                </a:solidFill>
              </a:rPr>
              <a:t>New, Eco-Friendly Customers</a:t>
            </a:r>
          </a:p>
        </p:txBody>
      </p:sp>
      <p:sp>
        <p:nvSpPr>
          <p:cNvPr id="67" name="TextBox 66">
            <a:extLst>
              <a:ext uri="{FF2B5EF4-FFF2-40B4-BE49-F238E27FC236}">
                <a16:creationId xmlns:a16="http://schemas.microsoft.com/office/drawing/2014/main" id="{7F073AC2-7458-D54A-A45D-43619CF9353B}"/>
              </a:ext>
            </a:extLst>
          </p:cNvPr>
          <p:cNvSpPr txBox="1"/>
          <p:nvPr/>
        </p:nvSpPr>
        <p:spPr>
          <a:xfrm>
            <a:off x="6521083" y="3548447"/>
            <a:ext cx="4965034" cy="523220"/>
          </a:xfrm>
          <a:prstGeom prst="rect">
            <a:avLst/>
          </a:prstGeom>
          <a:noFill/>
        </p:spPr>
        <p:txBody>
          <a:bodyPr wrap="square" rtlCol="0">
            <a:spAutoFit/>
          </a:bodyPr>
          <a:lstStyle/>
          <a:p>
            <a:pPr algn="ctr"/>
            <a:r>
              <a:rPr lang="en-US" sz="1400">
                <a:solidFill>
                  <a:schemeClr val="tx2"/>
                </a:solidFill>
              </a:rPr>
              <a:t>Green Initiatives Have Proven To Be Popular And Successful Amongst Consumers</a:t>
            </a:r>
          </a:p>
        </p:txBody>
      </p:sp>
      <p:sp>
        <p:nvSpPr>
          <p:cNvPr id="68" name="Rectangle 67">
            <a:extLst>
              <a:ext uri="{FF2B5EF4-FFF2-40B4-BE49-F238E27FC236}">
                <a16:creationId xmlns:a16="http://schemas.microsoft.com/office/drawing/2014/main" id="{6B6A5BB3-C86F-784A-B83A-27EBD90B266A}"/>
              </a:ext>
            </a:extLst>
          </p:cNvPr>
          <p:cNvSpPr/>
          <p:nvPr/>
        </p:nvSpPr>
        <p:spPr>
          <a:xfrm>
            <a:off x="7219901" y="5494474"/>
            <a:ext cx="4485426"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a:solidFill>
                  <a:schemeClr val="tx1"/>
                </a:solidFill>
                <a:latin typeface="+mj-lt"/>
              </a:rPr>
              <a:t>Fair Phone’s Success</a:t>
            </a:r>
          </a:p>
          <a:p>
            <a:pPr algn="ctr"/>
            <a:r>
              <a:rPr lang="en-US" sz="1400">
                <a:solidFill>
                  <a:schemeClr val="tx1"/>
                </a:solidFill>
                <a:latin typeface="+mj-lt"/>
              </a:rPr>
              <a:t>Fair Phone sold 95,000 phones in 2020, up 4x from five years ago </a:t>
            </a:r>
          </a:p>
        </p:txBody>
      </p:sp>
      <p:pic>
        <p:nvPicPr>
          <p:cNvPr id="69" name="Picture 68">
            <a:extLst>
              <a:ext uri="{FF2B5EF4-FFF2-40B4-BE49-F238E27FC236}">
                <a16:creationId xmlns:a16="http://schemas.microsoft.com/office/drawing/2014/main" id="{2772929F-AAB2-D843-AE27-03792313B8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11303" y="5399347"/>
            <a:ext cx="720001" cy="720001"/>
          </a:xfrm>
          <a:prstGeom prst="rect">
            <a:avLst/>
          </a:prstGeom>
        </p:spPr>
      </p:pic>
      <p:cxnSp>
        <p:nvCxnSpPr>
          <p:cNvPr id="64" name="Straight Arrow Connector 63">
            <a:extLst>
              <a:ext uri="{FF2B5EF4-FFF2-40B4-BE49-F238E27FC236}">
                <a16:creationId xmlns:a16="http://schemas.microsoft.com/office/drawing/2014/main" id="{0C86E344-11E5-4229-96D8-6228D389AF1B}"/>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7D049EF-24BC-49D0-B79B-52FBA9656849}"/>
              </a:ext>
            </a:extLst>
          </p:cNvPr>
          <p:cNvSpPr txBox="1"/>
          <p:nvPr/>
        </p:nvSpPr>
        <p:spPr>
          <a:xfrm>
            <a:off x="2802568" y="6545198"/>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Introduction</a:t>
            </a:r>
          </a:p>
        </p:txBody>
      </p:sp>
      <p:cxnSp>
        <p:nvCxnSpPr>
          <p:cNvPr id="71" name="Straight Arrow Connector 70">
            <a:extLst>
              <a:ext uri="{FF2B5EF4-FFF2-40B4-BE49-F238E27FC236}">
                <a16:creationId xmlns:a16="http://schemas.microsoft.com/office/drawing/2014/main" id="{BBBF12F7-23E7-465B-A4AF-F87AB54DA519}"/>
              </a:ext>
            </a:extLst>
          </p:cNvPr>
          <p:cNvCxnSpPr>
            <a:cxnSpLocks/>
          </p:cNvCxnSpPr>
          <p:nvPr/>
        </p:nvCxnSpPr>
        <p:spPr>
          <a:xfrm>
            <a:off x="3783523" y="6543762"/>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EE5A4B3-1CD4-449F-AD7A-5379EB804EF4}"/>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6392A5D-17C8-4670-9E8F-E46D3CF1771C}"/>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4910A8A-1740-4E66-B53B-0436B9F1D3D1}"/>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8B7982D-D17F-4E56-B129-AB4DCB190FBA}"/>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4537B6D-BB62-4D02-8F97-351D4AD3916F}"/>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78" name="TextBox 77">
            <a:extLst>
              <a:ext uri="{FF2B5EF4-FFF2-40B4-BE49-F238E27FC236}">
                <a16:creationId xmlns:a16="http://schemas.microsoft.com/office/drawing/2014/main" id="{8C1ED314-E55C-4C68-BDAF-9DFBC77217CE}"/>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79" name="TextBox 78">
            <a:extLst>
              <a:ext uri="{FF2B5EF4-FFF2-40B4-BE49-F238E27FC236}">
                <a16:creationId xmlns:a16="http://schemas.microsoft.com/office/drawing/2014/main" id="{CC9E9B3C-1F11-4C64-ABCC-3071C524287A}"/>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80" name="TextBox 79">
            <a:extLst>
              <a:ext uri="{FF2B5EF4-FFF2-40B4-BE49-F238E27FC236}">
                <a16:creationId xmlns:a16="http://schemas.microsoft.com/office/drawing/2014/main" id="{59EA6548-8DAC-47E6-92BF-967D4434DBE1}"/>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Eco-friendly Phones</a:t>
            </a:r>
          </a:p>
        </p:txBody>
      </p:sp>
      <p:sp>
        <p:nvSpPr>
          <p:cNvPr id="81" name="TextBox 80">
            <a:extLst>
              <a:ext uri="{FF2B5EF4-FFF2-40B4-BE49-F238E27FC236}">
                <a16:creationId xmlns:a16="http://schemas.microsoft.com/office/drawing/2014/main" id="{6A69D7F1-5F79-44A5-9A86-F33D00173FDF}"/>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82" name="Oval 81">
            <a:extLst>
              <a:ext uri="{FF2B5EF4-FFF2-40B4-BE49-F238E27FC236}">
                <a16:creationId xmlns:a16="http://schemas.microsoft.com/office/drawing/2014/main" id="{4134CCA0-C76A-4FCA-A94C-024B6AF01361}"/>
              </a:ext>
            </a:extLst>
          </p:cNvPr>
          <p:cNvSpPr/>
          <p:nvPr/>
        </p:nvSpPr>
        <p:spPr>
          <a:xfrm>
            <a:off x="4894611" y="648051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7DA08D12-0FD1-DB48-B678-AE595AC9D61C}"/>
              </a:ext>
            </a:extLst>
          </p:cNvPr>
          <p:cNvSpPr txBox="1"/>
          <p:nvPr/>
        </p:nvSpPr>
        <p:spPr>
          <a:xfrm>
            <a:off x="300787" y="12237"/>
            <a:ext cx="10896601" cy="830997"/>
          </a:xfrm>
          <a:prstGeom prst="rect">
            <a:avLst/>
          </a:prstGeom>
          <a:noFill/>
        </p:spPr>
        <p:txBody>
          <a:bodyPr wrap="square" rtlCol="0">
            <a:spAutoFit/>
          </a:bodyPr>
          <a:lstStyle/>
          <a:p>
            <a:r>
              <a:rPr lang="en-US" sz="2400" b="1">
                <a:latin typeface="+mj-lt"/>
              </a:rPr>
              <a:t>S</a:t>
            </a:r>
            <a:r>
              <a:rPr lang="en-US" sz="2400">
                <a:latin typeface="+mj-lt"/>
              </a:rPr>
              <a:t>martphones that Care for the Earth: Eco-friendly smartphone lines have already shown success in Europe and are aligned with Xiaomi’s cost and price structures</a:t>
            </a:r>
          </a:p>
        </p:txBody>
      </p:sp>
      <p:sp>
        <p:nvSpPr>
          <p:cNvPr id="83" name="TextBox 82">
            <a:extLst>
              <a:ext uri="{FF2B5EF4-FFF2-40B4-BE49-F238E27FC236}">
                <a16:creationId xmlns:a16="http://schemas.microsoft.com/office/drawing/2014/main" id="{8A80A151-F5BE-3E48-88F3-8A3F12B85E15}"/>
              </a:ext>
            </a:extLst>
          </p:cNvPr>
          <p:cNvSpPr txBox="1"/>
          <p:nvPr/>
        </p:nvSpPr>
        <p:spPr>
          <a:xfrm>
            <a:off x="300786" y="6228344"/>
            <a:ext cx="8885254" cy="246221"/>
          </a:xfrm>
          <a:prstGeom prst="rect">
            <a:avLst/>
          </a:prstGeom>
          <a:noFill/>
        </p:spPr>
        <p:txBody>
          <a:bodyPr wrap="square" rtlCol="0">
            <a:spAutoFit/>
          </a:bodyPr>
          <a:lstStyle/>
          <a:p>
            <a:r>
              <a:rPr lang="en-US" sz="1000" i="1">
                <a:latin typeface="+mj-lt"/>
              </a:rPr>
              <a:t>Sources: Fair Phone, Xiaomi, Alibaba</a:t>
            </a:r>
          </a:p>
        </p:txBody>
      </p:sp>
    </p:spTree>
    <p:extLst>
      <p:ext uri="{BB962C8B-B14F-4D97-AF65-F5344CB8AC3E}">
        <p14:creationId xmlns:p14="http://schemas.microsoft.com/office/powerpoint/2010/main" val="103057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D61904D0-8F2B-4B06-B922-7B52678E1C76}"/>
              </a:ext>
            </a:extLst>
          </p:cNvPr>
          <p:cNvGraphicFramePr/>
          <p:nvPr>
            <p:extLst>
              <p:ext uri="{D42A27DB-BD31-4B8C-83A1-F6EECF244321}">
                <p14:modId xmlns:p14="http://schemas.microsoft.com/office/powerpoint/2010/main" val="3061855476"/>
              </p:ext>
            </p:extLst>
          </p:nvPr>
        </p:nvGraphicFramePr>
        <p:xfrm>
          <a:off x="2945958" y="1392136"/>
          <a:ext cx="2946492" cy="3423838"/>
        </p:xfrm>
        <a:graphic>
          <a:graphicData uri="http://schemas.openxmlformats.org/drawingml/2006/chart">
            <c:chart xmlns:c="http://schemas.openxmlformats.org/drawingml/2006/chart" xmlns:r="http://schemas.openxmlformats.org/officeDocument/2006/relationships" r:id="rId2"/>
          </a:graphicData>
        </a:graphic>
      </p:graphicFrame>
      <p:sp>
        <p:nvSpPr>
          <p:cNvPr id="8" name="Chevron 2">
            <a:extLst>
              <a:ext uri="{FF2B5EF4-FFF2-40B4-BE49-F238E27FC236}">
                <a16:creationId xmlns:a16="http://schemas.microsoft.com/office/drawing/2014/main" id="{B5D963ED-BAFD-45CB-8CD2-71D2FEACD54D}"/>
              </a:ext>
            </a:extLst>
          </p:cNvPr>
          <p:cNvSpPr/>
          <p:nvPr/>
        </p:nvSpPr>
        <p:spPr>
          <a:xfrm>
            <a:off x="397040"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rPr>
              <a:t>Current Market Trends Identified</a:t>
            </a:r>
          </a:p>
        </p:txBody>
      </p:sp>
      <p:sp>
        <p:nvSpPr>
          <p:cNvPr id="10" name="Chevron 40">
            <a:extLst>
              <a:ext uri="{FF2B5EF4-FFF2-40B4-BE49-F238E27FC236}">
                <a16:creationId xmlns:a16="http://schemas.microsoft.com/office/drawing/2014/main" id="{11F46D6C-A4FF-42AE-8F47-0EB0B52F1C42}"/>
              </a:ext>
            </a:extLst>
          </p:cNvPr>
          <p:cNvSpPr/>
          <p:nvPr/>
        </p:nvSpPr>
        <p:spPr>
          <a:xfrm>
            <a:off x="6178962"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rPr>
              <a:t>Partnering with existing Brick and Mortar Stores</a:t>
            </a:r>
          </a:p>
        </p:txBody>
      </p:sp>
      <p:sp>
        <p:nvSpPr>
          <p:cNvPr id="12" name="TextBox 11">
            <a:extLst>
              <a:ext uri="{FF2B5EF4-FFF2-40B4-BE49-F238E27FC236}">
                <a16:creationId xmlns:a16="http://schemas.microsoft.com/office/drawing/2014/main" id="{89234225-A87E-4628-9FAC-E0DC24095030}"/>
              </a:ext>
            </a:extLst>
          </p:cNvPr>
          <p:cNvSpPr txBox="1"/>
          <p:nvPr/>
        </p:nvSpPr>
        <p:spPr>
          <a:xfrm>
            <a:off x="281925" y="1392136"/>
            <a:ext cx="2663458" cy="954107"/>
          </a:xfrm>
          <a:prstGeom prst="rect">
            <a:avLst/>
          </a:prstGeom>
          <a:solidFill>
            <a:srgbClr val="FFE6D4"/>
          </a:solidFill>
          <a:ln>
            <a:solidFill>
              <a:schemeClr val="tx1"/>
            </a:solidFill>
          </a:ln>
        </p:spPr>
        <p:txBody>
          <a:bodyPr wrap="square" lIns="91440" tIns="45720" rIns="91440" bIns="45720" rtlCol="0" anchor="t">
            <a:spAutoFit/>
          </a:bodyPr>
          <a:lstStyle/>
          <a:p>
            <a:pPr algn="ctr"/>
            <a:r>
              <a:rPr lang="en-US" sz="1400">
                <a:solidFill>
                  <a:srgbClr val="000000"/>
                </a:solidFill>
                <a:latin typeface="Calibri"/>
                <a:cs typeface="Calibri"/>
              </a:rPr>
              <a:t>Lower tier cities are poised to drive overall consumption growth in the country, outstripping tier 1 cities</a:t>
            </a:r>
            <a:endParaRPr lang="en-US" sz="1400" b="0">
              <a:effectLst/>
              <a:latin typeface="Calibri"/>
              <a:cs typeface="Calibri"/>
            </a:endParaRPr>
          </a:p>
        </p:txBody>
      </p:sp>
      <p:sp>
        <p:nvSpPr>
          <p:cNvPr id="6" name="Rectangle 5">
            <a:extLst>
              <a:ext uri="{FF2B5EF4-FFF2-40B4-BE49-F238E27FC236}">
                <a16:creationId xmlns:a16="http://schemas.microsoft.com/office/drawing/2014/main" id="{E7D36FFB-76BC-45F2-9EE6-5F6183466B5B}"/>
              </a:ext>
            </a:extLst>
          </p:cNvPr>
          <p:cNvSpPr/>
          <p:nvPr/>
        </p:nvSpPr>
        <p:spPr>
          <a:xfrm>
            <a:off x="3121104" y="3428637"/>
            <a:ext cx="2759249" cy="7892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Calibri"/>
                <a:cs typeface="Calibri"/>
              </a:rPr>
              <a:t>300% </a:t>
            </a:r>
            <a:r>
              <a:rPr lang="en-US" sz="1200">
                <a:solidFill>
                  <a:schemeClr val="tx1"/>
                </a:solidFill>
                <a:latin typeface="Calibri"/>
                <a:cs typeface="Calibri"/>
              </a:rPr>
              <a:t>forecasted increase in household consumption from 2017 to 2030 in Tier 3 and lower cities</a:t>
            </a:r>
          </a:p>
        </p:txBody>
      </p:sp>
      <p:sp>
        <p:nvSpPr>
          <p:cNvPr id="2" name="Rectangle 1">
            <a:extLst>
              <a:ext uri="{FF2B5EF4-FFF2-40B4-BE49-F238E27FC236}">
                <a16:creationId xmlns:a16="http://schemas.microsoft.com/office/drawing/2014/main" id="{BAA25A62-1EED-4F7E-BFF8-1DC7E6C2D1BC}"/>
              </a:ext>
            </a:extLst>
          </p:cNvPr>
          <p:cNvSpPr/>
          <p:nvPr/>
        </p:nvSpPr>
        <p:spPr>
          <a:xfrm>
            <a:off x="6173102" y="1395670"/>
            <a:ext cx="2182411" cy="1436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Calibri"/>
              </a:rPr>
              <a:t>Xiaomi will partner with top retail chains such as Suning.com and GOME Retail Holding who roughly own 4,400 and 2,600 stores respectively in lower tier cities</a:t>
            </a:r>
          </a:p>
        </p:txBody>
      </p:sp>
      <p:sp>
        <p:nvSpPr>
          <p:cNvPr id="27" name="TextBox 26">
            <a:extLst>
              <a:ext uri="{FF2B5EF4-FFF2-40B4-BE49-F238E27FC236}">
                <a16:creationId xmlns:a16="http://schemas.microsoft.com/office/drawing/2014/main" id="{C9AD0D38-1AA7-45D4-A6D1-E132BA2F0C4C}"/>
              </a:ext>
            </a:extLst>
          </p:cNvPr>
          <p:cNvSpPr txBox="1"/>
          <p:nvPr/>
        </p:nvSpPr>
        <p:spPr>
          <a:xfrm>
            <a:off x="3532927" y="2465869"/>
            <a:ext cx="640080" cy="415498"/>
          </a:xfrm>
          <a:prstGeom prst="rect">
            <a:avLst/>
          </a:prstGeom>
          <a:solidFill>
            <a:schemeClr val="bg1"/>
          </a:solidFill>
          <a:ln>
            <a:solidFill>
              <a:schemeClr val="tx1"/>
            </a:solidFill>
          </a:ln>
        </p:spPr>
        <p:txBody>
          <a:bodyPr wrap="square" rtlCol="0">
            <a:spAutoFit/>
          </a:bodyPr>
          <a:lstStyle/>
          <a:p>
            <a:pPr algn="ctr"/>
            <a:r>
              <a:rPr lang="en-SG" sz="1050">
                <a:latin typeface="+mj-lt"/>
              </a:rPr>
              <a:t>Average </a:t>
            </a:r>
            <a:r>
              <a:rPr lang="en-SG" sz="1050" b="1">
                <a:latin typeface="+mj-lt"/>
              </a:rPr>
              <a:t>9.5%</a:t>
            </a:r>
          </a:p>
        </p:txBody>
      </p:sp>
      <p:sp>
        <p:nvSpPr>
          <p:cNvPr id="28" name="TextBox 27">
            <a:extLst>
              <a:ext uri="{FF2B5EF4-FFF2-40B4-BE49-F238E27FC236}">
                <a16:creationId xmlns:a16="http://schemas.microsoft.com/office/drawing/2014/main" id="{6AC17942-758E-4381-AE03-1FC4E5E6FC07}"/>
              </a:ext>
            </a:extLst>
          </p:cNvPr>
          <p:cNvSpPr txBox="1"/>
          <p:nvPr/>
        </p:nvSpPr>
        <p:spPr>
          <a:xfrm>
            <a:off x="4807400" y="2469910"/>
            <a:ext cx="640080" cy="415498"/>
          </a:xfrm>
          <a:prstGeom prst="rect">
            <a:avLst/>
          </a:prstGeom>
          <a:solidFill>
            <a:schemeClr val="bg1"/>
          </a:solidFill>
          <a:ln>
            <a:solidFill>
              <a:schemeClr val="tx1"/>
            </a:solidFill>
          </a:ln>
        </p:spPr>
        <p:txBody>
          <a:bodyPr wrap="square" rtlCol="0">
            <a:spAutoFit/>
          </a:bodyPr>
          <a:lstStyle/>
          <a:p>
            <a:pPr algn="ctr"/>
            <a:r>
              <a:rPr lang="en-SG" sz="1000">
                <a:latin typeface="+mj-lt"/>
              </a:rPr>
              <a:t>Average </a:t>
            </a:r>
            <a:r>
              <a:rPr lang="en-SG" sz="1000" b="1">
                <a:latin typeface="+mj-lt"/>
              </a:rPr>
              <a:t>11%</a:t>
            </a:r>
          </a:p>
        </p:txBody>
      </p:sp>
      <p:sp>
        <p:nvSpPr>
          <p:cNvPr id="31" name="TextBox 30">
            <a:extLst>
              <a:ext uri="{FF2B5EF4-FFF2-40B4-BE49-F238E27FC236}">
                <a16:creationId xmlns:a16="http://schemas.microsoft.com/office/drawing/2014/main" id="{5D6F41A7-C60E-491C-BFE2-9FA8B21204F3}"/>
              </a:ext>
            </a:extLst>
          </p:cNvPr>
          <p:cNvSpPr txBox="1"/>
          <p:nvPr/>
        </p:nvSpPr>
        <p:spPr>
          <a:xfrm>
            <a:off x="3597830" y="1419625"/>
            <a:ext cx="1845622" cy="430887"/>
          </a:xfrm>
          <a:prstGeom prst="rect">
            <a:avLst/>
          </a:prstGeom>
          <a:noFill/>
        </p:spPr>
        <p:txBody>
          <a:bodyPr wrap="square" rtlCol="0">
            <a:spAutoFit/>
          </a:bodyPr>
          <a:lstStyle/>
          <a:p>
            <a:pPr algn="ctr"/>
            <a:r>
              <a:rPr lang="en-SG" sz="1100" b="1">
                <a:latin typeface="+mj-lt"/>
              </a:rPr>
              <a:t>Lower Tier Cities Have Higher Spending Growth Rates</a:t>
            </a:r>
          </a:p>
        </p:txBody>
      </p:sp>
      <p:sp>
        <p:nvSpPr>
          <p:cNvPr id="22" name="Rectangle 21">
            <a:extLst>
              <a:ext uri="{FF2B5EF4-FFF2-40B4-BE49-F238E27FC236}">
                <a16:creationId xmlns:a16="http://schemas.microsoft.com/office/drawing/2014/main" id="{CFDE4FA3-090E-4852-B1B0-BFD3933427E2}"/>
              </a:ext>
            </a:extLst>
          </p:cNvPr>
          <p:cNvSpPr/>
          <p:nvPr/>
        </p:nvSpPr>
        <p:spPr>
          <a:xfrm>
            <a:off x="321765" y="4901721"/>
            <a:ext cx="2625818" cy="134388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ea typeface="+mn-lt"/>
                <a:cs typeface="+mn-lt"/>
              </a:rPr>
              <a:t>However, due to the lack of physical presence in tier 3 and lower cities, Xiaomi is unable to dominate the market in these places</a:t>
            </a:r>
            <a:endParaRPr lang="en-US" sz="1400">
              <a:solidFill>
                <a:schemeClr val="tx1"/>
              </a:solidFill>
              <a:cs typeface="Calibri"/>
            </a:endParaRPr>
          </a:p>
        </p:txBody>
      </p:sp>
      <p:grpSp>
        <p:nvGrpSpPr>
          <p:cNvPr id="3" name="Group 2">
            <a:extLst>
              <a:ext uri="{FF2B5EF4-FFF2-40B4-BE49-F238E27FC236}">
                <a16:creationId xmlns:a16="http://schemas.microsoft.com/office/drawing/2014/main" id="{9335F958-3CC8-476B-8C7C-FA5175710232}"/>
              </a:ext>
            </a:extLst>
          </p:cNvPr>
          <p:cNvGrpSpPr/>
          <p:nvPr/>
        </p:nvGrpSpPr>
        <p:grpSpPr>
          <a:xfrm>
            <a:off x="6248912" y="3038993"/>
            <a:ext cx="2118700" cy="3259024"/>
            <a:chOff x="8853949" y="2880426"/>
            <a:chExt cx="3141405" cy="3898915"/>
          </a:xfrm>
        </p:grpSpPr>
        <p:sp>
          <p:nvSpPr>
            <p:cNvPr id="15" name="Rectangle 14">
              <a:extLst>
                <a:ext uri="{FF2B5EF4-FFF2-40B4-BE49-F238E27FC236}">
                  <a16:creationId xmlns:a16="http://schemas.microsoft.com/office/drawing/2014/main" id="{F21BB140-F955-4FA0-B243-A0353E13E0CD}"/>
                </a:ext>
              </a:extLst>
            </p:cNvPr>
            <p:cNvSpPr/>
            <p:nvPr/>
          </p:nvSpPr>
          <p:spPr>
            <a:xfrm>
              <a:off x="8990920" y="5194998"/>
              <a:ext cx="2939236" cy="4788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Customers of Tier 3 &amp; 4 Cities</a:t>
              </a:r>
            </a:p>
          </p:txBody>
        </p:sp>
        <p:grpSp>
          <p:nvGrpSpPr>
            <p:cNvPr id="17" name="Group 16">
              <a:extLst>
                <a:ext uri="{FF2B5EF4-FFF2-40B4-BE49-F238E27FC236}">
                  <a16:creationId xmlns:a16="http://schemas.microsoft.com/office/drawing/2014/main" id="{A6771E5A-61FB-4B47-90F6-DCDFC3FFA5D3}"/>
                </a:ext>
              </a:extLst>
            </p:cNvPr>
            <p:cNvGrpSpPr/>
            <p:nvPr/>
          </p:nvGrpSpPr>
          <p:grpSpPr>
            <a:xfrm>
              <a:off x="8853949" y="2880426"/>
              <a:ext cx="3141405" cy="2230198"/>
              <a:chOff x="7293078" y="2671490"/>
              <a:chExt cx="3141405" cy="2230198"/>
            </a:xfrm>
          </p:grpSpPr>
          <p:pic>
            <p:nvPicPr>
              <p:cNvPr id="26" name="Picture 26" descr="Logo, company name&#10;&#10;Description automatically generated">
                <a:extLst>
                  <a:ext uri="{FF2B5EF4-FFF2-40B4-BE49-F238E27FC236}">
                    <a16:creationId xmlns:a16="http://schemas.microsoft.com/office/drawing/2014/main" id="{973DD2A5-7C9F-4B99-A520-A7B9429EC097}"/>
                  </a:ext>
                </a:extLst>
              </p:cNvPr>
              <p:cNvPicPr>
                <a:picLocks noChangeAspect="1"/>
              </p:cNvPicPr>
              <p:nvPr/>
            </p:nvPicPr>
            <p:blipFill>
              <a:blip r:embed="rId3"/>
              <a:stretch>
                <a:fillRect/>
              </a:stretch>
            </p:blipFill>
            <p:spPr>
              <a:xfrm>
                <a:off x="8910483" y="3355259"/>
                <a:ext cx="1524000" cy="1524000"/>
              </a:xfrm>
              <a:prstGeom prst="rect">
                <a:avLst/>
              </a:prstGeom>
            </p:spPr>
          </p:pic>
          <p:pic>
            <p:nvPicPr>
              <p:cNvPr id="24" name="Picture 24">
                <a:extLst>
                  <a:ext uri="{FF2B5EF4-FFF2-40B4-BE49-F238E27FC236}">
                    <a16:creationId xmlns:a16="http://schemas.microsoft.com/office/drawing/2014/main" id="{62176BCD-B33B-4950-8411-D83F7BDF7372}"/>
                  </a:ext>
                </a:extLst>
              </p:cNvPr>
              <p:cNvPicPr>
                <a:picLocks noChangeAspect="1"/>
              </p:cNvPicPr>
              <p:nvPr/>
            </p:nvPicPr>
            <p:blipFill>
              <a:blip r:embed="rId4"/>
              <a:stretch>
                <a:fillRect/>
              </a:stretch>
            </p:blipFill>
            <p:spPr>
              <a:xfrm>
                <a:off x="7293078" y="3800736"/>
                <a:ext cx="1612491" cy="768239"/>
              </a:xfrm>
              <a:prstGeom prst="rect">
                <a:avLst/>
              </a:prstGeom>
            </p:spPr>
          </p:pic>
          <p:pic>
            <p:nvPicPr>
              <p:cNvPr id="5" name="Picture 4" descr="Xiaomi logo and symbol, meaning, history, PNG">
                <a:extLst>
                  <a:ext uri="{FF2B5EF4-FFF2-40B4-BE49-F238E27FC236}">
                    <a16:creationId xmlns:a16="http://schemas.microsoft.com/office/drawing/2014/main" id="{249FF9DC-E51A-473A-9B5F-E37B387B571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723" r="71133" b="22819"/>
              <a:stretch/>
            </p:blipFill>
            <p:spPr bwMode="auto">
              <a:xfrm>
                <a:off x="8616887" y="2671490"/>
                <a:ext cx="637843" cy="58089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C8EF5BB-BAB2-4C80-B5FF-D18F54F59644}"/>
                  </a:ext>
                </a:extLst>
              </p:cNvPr>
              <p:cNvCxnSpPr/>
              <p:nvPr/>
            </p:nvCxnSpPr>
            <p:spPr>
              <a:xfrm>
                <a:off x="9080090" y="3303637"/>
                <a:ext cx="361336" cy="39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92EE08-3FEA-4B25-B639-2280E7ACDBEB}"/>
                  </a:ext>
                </a:extLst>
              </p:cNvPr>
              <p:cNvCxnSpPr/>
              <p:nvPr/>
            </p:nvCxnSpPr>
            <p:spPr>
              <a:xfrm flipH="1">
                <a:off x="8467418" y="3275986"/>
                <a:ext cx="400664"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183C048-BB44-4E07-971F-3532A5A02BB4}"/>
                  </a:ext>
                </a:extLst>
              </p:cNvPr>
              <p:cNvCxnSpPr/>
              <p:nvPr/>
            </p:nvCxnSpPr>
            <p:spPr>
              <a:xfrm>
                <a:off x="8342671" y="4508090"/>
                <a:ext cx="287594" cy="37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230B33-84F9-4767-999F-99DFE09A8378}"/>
                  </a:ext>
                </a:extLst>
              </p:cNvPr>
              <p:cNvCxnSpPr/>
              <p:nvPr/>
            </p:nvCxnSpPr>
            <p:spPr>
              <a:xfrm flipH="1">
                <a:off x="9375366" y="4466610"/>
                <a:ext cx="240890" cy="435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6" descr="Icon&#10;&#10;Description automatically generated">
              <a:extLst>
                <a:ext uri="{FF2B5EF4-FFF2-40B4-BE49-F238E27FC236}">
                  <a16:creationId xmlns:a16="http://schemas.microsoft.com/office/drawing/2014/main" id="{DDCA4219-A42D-4E4E-AAA7-E43F7A32FA5A}"/>
                </a:ext>
              </a:extLst>
            </p:cNvPr>
            <p:cNvPicPr>
              <a:picLocks noChangeAspect="1"/>
            </p:cNvPicPr>
            <p:nvPr/>
          </p:nvPicPr>
          <p:blipFill>
            <a:blip r:embed="rId6"/>
            <a:stretch>
              <a:fillRect/>
            </a:stretch>
          </p:blipFill>
          <p:spPr>
            <a:xfrm>
              <a:off x="9751142" y="5756785"/>
              <a:ext cx="1354393" cy="1022556"/>
            </a:xfrm>
            <a:prstGeom prst="rect">
              <a:avLst/>
            </a:prstGeom>
          </p:spPr>
        </p:pic>
      </p:grpSp>
      <p:pic>
        <p:nvPicPr>
          <p:cNvPr id="34" name="Picture 34" descr="Logo, icon&#10;&#10;Description automatically generated">
            <a:extLst>
              <a:ext uri="{FF2B5EF4-FFF2-40B4-BE49-F238E27FC236}">
                <a16:creationId xmlns:a16="http://schemas.microsoft.com/office/drawing/2014/main" id="{21C9DBC6-E181-45A8-946F-1CAD804ACA03}"/>
              </a:ext>
            </a:extLst>
          </p:cNvPr>
          <p:cNvPicPr>
            <a:picLocks noChangeAspect="1"/>
          </p:cNvPicPr>
          <p:nvPr/>
        </p:nvPicPr>
        <p:blipFill>
          <a:blip r:embed="rId7"/>
          <a:stretch>
            <a:fillRect/>
          </a:stretch>
        </p:blipFill>
        <p:spPr>
          <a:xfrm>
            <a:off x="8302281" y="2919456"/>
            <a:ext cx="786967" cy="762386"/>
          </a:xfrm>
          <a:prstGeom prst="rect">
            <a:avLst/>
          </a:prstGeom>
        </p:spPr>
      </p:pic>
      <p:pic>
        <p:nvPicPr>
          <p:cNvPr id="49" name="Picture 49" descr="Graphical user interface, application, pie chart&#10;&#10;Description automatically generated">
            <a:extLst>
              <a:ext uri="{FF2B5EF4-FFF2-40B4-BE49-F238E27FC236}">
                <a16:creationId xmlns:a16="http://schemas.microsoft.com/office/drawing/2014/main" id="{0C35C225-2B65-4509-AB00-3EF286EF14E6}"/>
              </a:ext>
            </a:extLst>
          </p:cNvPr>
          <p:cNvPicPr>
            <a:picLocks noChangeAspect="1"/>
          </p:cNvPicPr>
          <p:nvPr/>
        </p:nvPicPr>
        <p:blipFill>
          <a:blip r:embed="rId8"/>
          <a:stretch>
            <a:fillRect/>
          </a:stretch>
        </p:blipFill>
        <p:spPr>
          <a:xfrm>
            <a:off x="3121105" y="4301453"/>
            <a:ext cx="2607606" cy="1475286"/>
          </a:xfrm>
          <a:prstGeom prst="rect">
            <a:avLst/>
          </a:prstGeom>
        </p:spPr>
      </p:pic>
      <p:sp>
        <p:nvSpPr>
          <p:cNvPr id="52" name="TextBox 51">
            <a:extLst>
              <a:ext uri="{FF2B5EF4-FFF2-40B4-BE49-F238E27FC236}">
                <a16:creationId xmlns:a16="http://schemas.microsoft.com/office/drawing/2014/main" id="{44ECACE0-27AB-4934-A6A8-4228DBB9CC80}"/>
              </a:ext>
            </a:extLst>
          </p:cNvPr>
          <p:cNvSpPr txBox="1"/>
          <p:nvPr/>
        </p:nvSpPr>
        <p:spPr>
          <a:xfrm>
            <a:off x="2799896" y="6545405"/>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Introduction</a:t>
            </a:r>
          </a:p>
        </p:txBody>
      </p:sp>
      <p:cxnSp>
        <p:nvCxnSpPr>
          <p:cNvPr id="54" name="Straight Arrow Connector 53">
            <a:extLst>
              <a:ext uri="{FF2B5EF4-FFF2-40B4-BE49-F238E27FC236}">
                <a16:creationId xmlns:a16="http://schemas.microsoft.com/office/drawing/2014/main" id="{7E51255E-A5E9-4767-94D5-452DB99A33AB}"/>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FF8F634-44FC-4B6B-BF6A-E77DF3D2EEBC}"/>
              </a:ext>
            </a:extLst>
          </p:cNvPr>
          <p:cNvCxnSpPr/>
          <p:nvPr/>
        </p:nvCxnSpPr>
        <p:spPr>
          <a:xfrm>
            <a:off x="4940025" y="6539420"/>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D30BE71-48DB-4B9D-92AE-9267936987AA}"/>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9E201C1-4804-421E-9189-54F4F10F519A}"/>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B434B32-8BE7-4A20-BFE6-52841F4172DF}"/>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7B9A2D9-292A-4461-8BFC-CE5BD70BECEB}"/>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60" name="TextBox 59">
            <a:extLst>
              <a:ext uri="{FF2B5EF4-FFF2-40B4-BE49-F238E27FC236}">
                <a16:creationId xmlns:a16="http://schemas.microsoft.com/office/drawing/2014/main" id="{F1D79850-6A94-475F-9AE4-630EA335585E}"/>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61" name="TextBox 60">
            <a:extLst>
              <a:ext uri="{FF2B5EF4-FFF2-40B4-BE49-F238E27FC236}">
                <a16:creationId xmlns:a16="http://schemas.microsoft.com/office/drawing/2014/main" id="{5D0E5D3D-34A0-4A1C-8EEC-5F63013181B8}"/>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62" name="TextBox 61">
            <a:extLst>
              <a:ext uri="{FF2B5EF4-FFF2-40B4-BE49-F238E27FC236}">
                <a16:creationId xmlns:a16="http://schemas.microsoft.com/office/drawing/2014/main" id="{C27158D5-09C5-4B1E-8A1B-F6697611887B}"/>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63" name="TextBox 62">
            <a:extLst>
              <a:ext uri="{FF2B5EF4-FFF2-40B4-BE49-F238E27FC236}">
                <a16:creationId xmlns:a16="http://schemas.microsoft.com/office/drawing/2014/main" id="{8A1EC62F-8F3A-48C0-AEF5-224A861B654A}"/>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Light"/>
                <a:cs typeface="Calibri Light"/>
              </a:rPr>
              <a:t>Store Expansion</a:t>
            </a:r>
          </a:p>
        </p:txBody>
      </p:sp>
      <p:cxnSp>
        <p:nvCxnSpPr>
          <p:cNvPr id="64" name="Straight Arrow Connector 63">
            <a:extLst>
              <a:ext uri="{FF2B5EF4-FFF2-40B4-BE49-F238E27FC236}">
                <a16:creationId xmlns:a16="http://schemas.microsoft.com/office/drawing/2014/main" id="{A9EBA6EB-292C-4C96-BCEE-6567008FA315}"/>
              </a:ext>
            </a:extLst>
          </p:cNvPr>
          <p:cNvCxnSpPr/>
          <p:nvPr/>
        </p:nvCxnSpPr>
        <p:spPr>
          <a:xfrm>
            <a:off x="2633174" y="6534684"/>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8357C65-498D-47C8-92CE-E86677E870DF}"/>
              </a:ext>
            </a:extLst>
          </p:cNvPr>
          <p:cNvSpPr/>
          <p:nvPr/>
        </p:nvSpPr>
        <p:spPr>
          <a:xfrm>
            <a:off x="6109624" y="647130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238B705B-8722-4E97-B4DA-0EB442DF833C}"/>
              </a:ext>
            </a:extLst>
          </p:cNvPr>
          <p:cNvSpPr/>
          <p:nvPr/>
        </p:nvSpPr>
        <p:spPr>
          <a:xfrm>
            <a:off x="9089250" y="1395670"/>
            <a:ext cx="2705712" cy="87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Calibri"/>
              </a:rPr>
              <a:t>Xiaomi will supply products to Suning and GOME's physical retail stores, who will provide display and storage spaces for the products</a:t>
            </a:r>
          </a:p>
        </p:txBody>
      </p:sp>
      <p:sp>
        <p:nvSpPr>
          <p:cNvPr id="30" name="Arrow: Right 29">
            <a:extLst>
              <a:ext uri="{FF2B5EF4-FFF2-40B4-BE49-F238E27FC236}">
                <a16:creationId xmlns:a16="http://schemas.microsoft.com/office/drawing/2014/main" id="{D3B1A604-7DF2-4FAB-9CB6-647E371A61CB}"/>
              </a:ext>
            </a:extLst>
          </p:cNvPr>
          <p:cNvSpPr/>
          <p:nvPr/>
        </p:nvSpPr>
        <p:spPr>
          <a:xfrm>
            <a:off x="8441751" y="1806385"/>
            <a:ext cx="550843" cy="486578"/>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F7863C5-499F-489C-A419-50251A2CE633}"/>
              </a:ext>
            </a:extLst>
          </p:cNvPr>
          <p:cNvSpPr/>
          <p:nvPr/>
        </p:nvSpPr>
        <p:spPr>
          <a:xfrm>
            <a:off x="9089248" y="2774811"/>
            <a:ext cx="2705712" cy="87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solidFill>
                  <a:schemeClr val="tx1"/>
                </a:solidFill>
                <a:latin typeface="Calibri"/>
                <a:cs typeface="Calibri Light"/>
              </a:rPr>
              <a:t>To enhance customer experience, Xiaomi will position trained staff to provide on-the-spot assistance at stores</a:t>
            </a:r>
            <a:endParaRPr lang="en-US">
              <a:solidFill>
                <a:schemeClr val="tx1"/>
              </a:solidFill>
              <a:latin typeface="Calibri"/>
            </a:endParaRPr>
          </a:p>
        </p:txBody>
      </p:sp>
      <p:sp>
        <p:nvSpPr>
          <p:cNvPr id="51" name="Rectangle 50">
            <a:extLst>
              <a:ext uri="{FF2B5EF4-FFF2-40B4-BE49-F238E27FC236}">
                <a16:creationId xmlns:a16="http://schemas.microsoft.com/office/drawing/2014/main" id="{FBEC0035-7450-461F-B2C8-4FC6D3EABC59}"/>
              </a:ext>
            </a:extLst>
          </p:cNvPr>
          <p:cNvSpPr/>
          <p:nvPr/>
        </p:nvSpPr>
        <p:spPr>
          <a:xfrm>
            <a:off x="3121597" y="5800399"/>
            <a:ext cx="2798089" cy="4546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ea typeface="+mn-lt"/>
                <a:cs typeface="+mn-lt"/>
              </a:rPr>
              <a:t>Xiaomi is ranked 4th in preferred brands in Tier 3 cities and below</a:t>
            </a:r>
            <a:endParaRPr lang="en-US">
              <a:solidFill>
                <a:schemeClr val="tx1"/>
              </a:solidFill>
            </a:endParaRPr>
          </a:p>
        </p:txBody>
      </p:sp>
      <p:pic>
        <p:nvPicPr>
          <p:cNvPr id="25" name="Graphic 28" descr="Add with solid fill">
            <a:extLst>
              <a:ext uri="{FF2B5EF4-FFF2-40B4-BE49-F238E27FC236}">
                <a16:creationId xmlns:a16="http://schemas.microsoft.com/office/drawing/2014/main" id="{C86258E7-9E95-405B-9B63-C48383E28F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19981" y="2338653"/>
            <a:ext cx="446184" cy="400281"/>
          </a:xfrm>
          <a:prstGeom prst="rect">
            <a:avLst/>
          </a:prstGeom>
        </p:spPr>
      </p:pic>
      <p:sp>
        <p:nvSpPr>
          <p:cNvPr id="29" name="Arrow: Down 28">
            <a:extLst>
              <a:ext uri="{FF2B5EF4-FFF2-40B4-BE49-F238E27FC236}">
                <a16:creationId xmlns:a16="http://schemas.microsoft.com/office/drawing/2014/main" id="{A224DA9F-5772-46FD-8CBD-2E850BD3411D}"/>
              </a:ext>
            </a:extLst>
          </p:cNvPr>
          <p:cNvSpPr/>
          <p:nvPr/>
        </p:nvSpPr>
        <p:spPr>
          <a:xfrm>
            <a:off x="10161730" y="3735926"/>
            <a:ext cx="560748" cy="305139"/>
          </a:xfrm>
          <a:prstGeom prst="down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81A7D10-0593-41E7-B7A6-20ACD550171F}"/>
              </a:ext>
            </a:extLst>
          </p:cNvPr>
          <p:cNvSpPr/>
          <p:nvPr/>
        </p:nvSpPr>
        <p:spPr>
          <a:xfrm>
            <a:off x="9089248" y="4125576"/>
            <a:ext cx="2705712" cy="87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solidFill>
                  <a:schemeClr val="tx1"/>
                </a:solidFill>
                <a:latin typeface="Calibri"/>
                <a:cs typeface="Calibri Light"/>
              </a:rPr>
              <a:t>Xiaomi will obtain an avenue to interact with customers offline without needing to bear the full operating costs of a physical store</a:t>
            </a:r>
          </a:p>
        </p:txBody>
      </p:sp>
      <p:pic>
        <p:nvPicPr>
          <p:cNvPr id="32" name="Picture 32" descr="Icon&#10;&#10;Description automatically generated">
            <a:extLst>
              <a:ext uri="{FF2B5EF4-FFF2-40B4-BE49-F238E27FC236}">
                <a16:creationId xmlns:a16="http://schemas.microsoft.com/office/drawing/2014/main" id="{D4CDA7A3-11EE-4A7A-B533-09C46202FA37}"/>
              </a:ext>
            </a:extLst>
          </p:cNvPr>
          <p:cNvPicPr>
            <a:picLocks noChangeAspect="1"/>
          </p:cNvPicPr>
          <p:nvPr/>
        </p:nvPicPr>
        <p:blipFill>
          <a:blip r:embed="rId11"/>
          <a:stretch>
            <a:fillRect/>
          </a:stretch>
        </p:blipFill>
        <p:spPr>
          <a:xfrm>
            <a:off x="10616056" y="5172994"/>
            <a:ext cx="913461" cy="934936"/>
          </a:xfrm>
          <a:prstGeom prst="rect">
            <a:avLst/>
          </a:prstGeom>
        </p:spPr>
      </p:pic>
      <p:pic>
        <p:nvPicPr>
          <p:cNvPr id="33" name="Picture 36" descr="Icon&#10;&#10;Description automatically generated">
            <a:extLst>
              <a:ext uri="{FF2B5EF4-FFF2-40B4-BE49-F238E27FC236}">
                <a16:creationId xmlns:a16="http://schemas.microsoft.com/office/drawing/2014/main" id="{7E0E462F-634C-4855-9555-B8F44B4D1927}"/>
              </a:ext>
            </a:extLst>
          </p:cNvPr>
          <p:cNvPicPr>
            <a:picLocks noChangeAspect="1"/>
          </p:cNvPicPr>
          <p:nvPr/>
        </p:nvPicPr>
        <p:blipFill>
          <a:blip r:embed="rId12"/>
          <a:stretch>
            <a:fillRect/>
          </a:stretch>
        </p:blipFill>
        <p:spPr>
          <a:xfrm>
            <a:off x="9555821" y="5179719"/>
            <a:ext cx="870369" cy="876605"/>
          </a:xfrm>
          <a:prstGeom prst="rect">
            <a:avLst/>
          </a:prstGeom>
        </p:spPr>
      </p:pic>
      <p:graphicFrame>
        <p:nvGraphicFramePr>
          <p:cNvPr id="43" name="Chart 42">
            <a:extLst>
              <a:ext uri="{FF2B5EF4-FFF2-40B4-BE49-F238E27FC236}">
                <a16:creationId xmlns:a16="http://schemas.microsoft.com/office/drawing/2014/main" id="{B21F21B2-87CE-4388-8CC2-6E6126CE6377}"/>
              </a:ext>
            </a:extLst>
          </p:cNvPr>
          <p:cNvGraphicFramePr/>
          <p:nvPr>
            <p:extLst>
              <p:ext uri="{D42A27DB-BD31-4B8C-83A1-F6EECF244321}">
                <p14:modId xmlns:p14="http://schemas.microsoft.com/office/powerpoint/2010/main" val="155180427"/>
              </p:ext>
            </p:extLst>
          </p:nvPr>
        </p:nvGraphicFramePr>
        <p:xfrm>
          <a:off x="284309" y="2383327"/>
          <a:ext cx="2664483" cy="2473031"/>
        </p:xfrm>
        <a:graphic>
          <a:graphicData uri="http://schemas.openxmlformats.org/drawingml/2006/chart">
            <c:chart xmlns:c="http://schemas.openxmlformats.org/drawingml/2006/chart" xmlns:r="http://schemas.openxmlformats.org/officeDocument/2006/relationships" r:id="rId13"/>
          </a:graphicData>
        </a:graphic>
      </p:graphicFrame>
      <p:sp>
        <p:nvSpPr>
          <p:cNvPr id="67" name="TextBox 66">
            <a:extLst>
              <a:ext uri="{FF2B5EF4-FFF2-40B4-BE49-F238E27FC236}">
                <a16:creationId xmlns:a16="http://schemas.microsoft.com/office/drawing/2014/main" id="{DA152677-DE5B-4A64-9C17-6E4A8DE45A49}"/>
              </a:ext>
            </a:extLst>
          </p:cNvPr>
          <p:cNvSpPr txBox="1"/>
          <p:nvPr/>
        </p:nvSpPr>
        <p:spPr>
          <a:xfrm>
            <a:off x="406400" y="36066"/>
            <a:ext cx="11267239" cy="830997"/>
          </a:xfrm>
          <a:prstGeom prst="rect">
            <a:avLst/>
          </a:prstGeom>
          <a:noFill/>
        </p:spPr>
        <p:txBody>
          <a:bodyPr wrap="square" lIns="91440" tIns="45720" rIns="91440" bIns="45720" rtlCol="0" anchor="t">
            <a:spAutoFit/>
          </a:bodyPr>
          <a:lstStyle/>
          <a:p>
            <a:r>
              <a:rPr lang="en-US" sz="2400" b="1">
                <a:latin typeface="+mj-lt"/>
              </a:rPr>
              <a:t>A</a:t>
            </a:r>
            <a:r>
              <a:rPr lang="en-US" sz="2400">
                <a:latin typeface="+mj-lt"/>
              </a:rPr>
              <a:t>llying with Local Businesses to Expand Offline: Establish partnerships with local retailers to penetrate lower tier cities while keeping costs low</a:t>
            </a:r>
          </a:p>
        </p:txBody>
      </p:sp>
      <p:sp>
        <p:nvSpPr>
          <p:cNvPr id="4" name="TextBox 3">
            <a:extLst>
              <a:ext uri="{FF2B5EF4-FFF2-40B4-BE49-F238E27FC236}">
                <a16:creationId xmlns:a16="http://schemas.microsoft.com/office/drawing/2014/main" id="{5FE08106-B151-44FE-9D6D-B379459FEFA8}"/>
              </a:ext>
            </a:extLst>
          </p:cNvPr>
          <p:cNvSpPr txBox="1"/>
          <p:nvPr/>
        </p:nvSpPr>
        <p:spPr>
          <a:xfrm>
            <a:off x="288690" y="6264630"/>
            <a:ext cx="8885254" cy="246221"/>
          </a:xfrm>
          <a:prstGeom prst="rect">
            <a:avLst/>
          </a:prstGeom>
          <a:noFill/>
        </p:spPr>
        <p:txBody>
          <a:bodyPr wrap="square" lIns="91440" tIns="45720" rIns="91440" bIns="45720" rtlCol="0" anchor="t">
            <a:spAutoFit/>
          </a:bodyPr>
          <a:lstStyle/>
          <a:p>
            <a:r>
              <a:rPr lang="en-US" sz="1000" i="1">
                <a:latin typeface="+mj-lt"/>
              </a:rPr>
              <a:t>Sources: Morgan Stanley, McKinsey &amp; Company, </a:t>
            </a:r>
            <a:r>
              <a:rPr lang="en-US" sz="1000" i="1" err="1">
                <a:latin typeface="+mj-lt"/>
              </a:rPr>
              <a:t>Umeng</a:t>
            </a:r>
            <a:endParaRPr lang="en-US" sz="1000" i="1" err="1">
              <a:latin typeface="+mj-lt"/>
              <a:cs typeface="Calibri Light"/>
            </a:endParaRPr>
          </a:p>
        </p:txBody>
      </p:sp>
    </p:spTree>
    <p:extLst>
      <p:ext uri="{BB962C8B-B14F-4D97-AF65-F5344CB8AC3E}">
        <p14:creationId xmlns:p14="http://schemas.microsoft.com/office/powerpoint/2010/main" val="260857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9" descr="Logo, company name&#10;&#10;Description automatically generated">
            <a:extLst>
              <a:ext uri="{FF2B5EF4-FFF2-40B4-BE49-F238E27FC236}">
                <a16:creationId xmlns:a16="http://schemas.microsoft.com/office/drawing/2014/main" id="{C4DC6E26-2EFA-4420-A396-D5F8DF99C352}"/>
              </a:ext>
            </a:extLst>
          </p:cNvPr>
          <p:cNvPicPr>
            <a:picLocks noChangeAspect="1"/>
          </p:cNvPicPr>
          <p:nvPr/>
        </p:nvPicPr>
        <p:blipFill>
          <a:blip r:embed="rId2"/>
          <a:stretch>
            <a:fillRect/>
          </a:stretch>
        </p:blipFill>
        <p:spPr>
          <a:xfrm>
            <a:off x="186045" y="1438537"/>
            <a:ext cx="1825291" cy="1376614"/>
          </a:xfrm>
          <a:prstGeom prst="rect">
            <a:avLst/>
          </a:prstGeom>
        </p:spPr>
      </p:pic>
      <p:cxnSp>
        <p:nvCxnSpPr>
          <p:cNvPr id="5" name="Straight Connector 4">
            <a:extLst>
              <a:ext uri="{FF2B5EF4-FFF2-40B4-BE49-F238E27FC236}">
                <a16:creationId xmlns:a16="http://schemas.microsoft.com/office/drawing/2014/main" id="{4182FE39-1AFF-4A11-8B4D-545DC22FBBDE}"/>
              </a:ext>
            </a:extLst>
          </p:cNvPr>
          <p:cNvCxnSpPr/>
          <p:nvPr/>
        </p:nvCxnSpPr>
        <p:spPr>
          <a:xfrm>
            <a:off x="409330" y="1718407"/>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D4403F-F8EE-4DB2-8E8B-626533076710}"/>
              </a:ext>
            </a:extLst>
          </p:cNvPr>
          <p:cNvSpPr txBox="1"/>
          <p:nvPr/>
        </p:nvSpPr>
        <p:spPr>
          <a:xfrm>
            <a:off x="672576" y="918555"/>
            <a:ext cx="4965034" cy="738664"/>
          </a:xfrm>
          <a:prstGeom prst="rect">
            <a:avLst/>
          </a:prstGeom>
          <a:noFill/>
        </p:spPr>
        <p:txBody>
          <a:bodyPr wrap="square" lIns="91440" tIns="45720" rIns="91440" bIns="45720" rtlCol="0" anchor="t">
            <a:spAutoFit/>
          </a:bodyPr>
          <a:lstStyle/>
          <a:p>
            <a:pPr algn="ctr"/>
            <a:r>
              <a:rPr lang="en-US" sz="1400" b="1">
                <a:solidFill>
                  <a:schemeClr val="tx2"/>
                </a:solidFill>
              </a:rPr>
              <a:t>Case Study: Existing Success of Chinese E-commerce retailer JD.com, who invested in local retail chains reflect feasible expansion plan for Xiaomi</a:t>
            </a:r>
            <a:endParaRPr lang="en-US" sz="1400" b="1">
              <a:solidFill>
                <a:schemeClr val="tx2"/>
              </a:solidFill>
              <a:cs typeface="Calibri"/>
            </a:endParaRPr>
          </a:p>
        </p:txBody>
      </p:sp>
      <p:cxnSp>
        <p:nvCxnSpPr>
          <p:cNvPr id="12" name="Straight Connector 11">
            <a:extLst>
              <a:ext uri="{FF2B5EF4-FFF2-40B4-BE49-F238E27FC236}">
                <a16:creationId xmlns:a16="http://schemas.microsoft.com/office/drawing/2014/main" id="{C8A6C8E6-4E36-4FE3-8F6E-ABC8D2A17961}"/>
              </a:ext>
            </a:extLst>
          </p:cNvPr>
          <p:cNvCxnSpPr>
            <a:cxnSpLocks/>
          </p:cNvCxnSpPr>
          <p:nvPr/>
        </p:nvCxnSpPr>
        <p:spPr>
          <a:xfrm>
            <a:off x="6271813" y="1718406"/>
            <a:ext cx="5498793"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4955DE-2C95-4975-8CB2-3EF5706AC8DB}"/>
              </a:ext>
            </a:extLst>
          </p:cNvPr>
          <p:cNvSpPr txBox="1"/>
          <p:nvPr/>
        </p:nvSpPr>
        <p:spPr>
          <a:xfrm>
            <a:off x="6346723" y="902108"/>
            <a:ext cx="53856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Joint Ventures with giant local retail chains allows Xiaomi to reap the benefits of having their products placed in physical stores without burdening themselves with more cost.</a:t>
            </a:r>
          </a:p>
        </p:txBody>
      </p:sp>
      <p:sp>
        <p:nvSpPr>
          <p:cNvPr id="24" name="Rectangle 23">
            <a:extLst>
              <a:ext uri="{FF2B5EF4-FFF2-40B4-BE49-F238E27FC236}">
                <a16:creationId xmlns:a16="http://schemas.microsoft.com/office/drawing/2014/main" id="{A7773437-C33B-4BD5-AE95-C92AF9D0FF22}"/>
              </a:ext>
            </a:extLst>
          </p:cNvPr>
          <p:cNvSpPr/>
          <p:nvPr/>
        </p:nvSpPr>
        <p:spPr>
          <a:xfrm>
            <a:off x="7248345" y="1882704"/>
            <a:ext cx="4458546" cy="1017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Economic Feasibility</a:t>
            </a:r>
          </a:p>
          <a:p>
            <a:pPr algn="ctr"/>
            <a:r>
              <a:rPr lang="en-US" sz="1400">
                <a:solidFill>
                  <a:schemeClr val="tx1"/>
                </a:solidFill>
                <a:latin typeface="+mj-lt"/>
                <a:cs typeface="Calibri Light"/>
              </a:rPr>
              <a:t>Xiaomi can enjoy cost savings between </a:t>
            </a:r>
            <a:r>
              <a:rPr lang="en-US" sz="1400" b="1">
                <a:solidFill>
                  <a:schemeClr val="tx1"/>
                </a:solidFill>
                <a:latin typeface="+mj-lt"/>
                <a:cs typeface="Calibri Light"/>
              </a:rPr>
              <a:t>3500-7000 yuan</a:t>
            </a:r>
            <a:r>
              <a:rPr lang="en-US" sz="1400">
                <a:solidFill>
                  <a:schemeClr val="tx1"/>
                </a:solidFill>
                <a:latin typeface="+mj-lt"/>
                <a:cs typeface="Calibri Light"/>
              </a:rPr>
              <a:t> a day per store from not renting their own store</a:t>
            </a:r>
          </a:p>
        </p:txBody>
      </p:sp>
      <p:sp>
        <p:nvSpPr>
          <p:cNvPr id="25" name="Rectangle 24">
            <a:extLst>
              <a:ext uri="{FF2B5EF4-FFF2-40B4-BE49-F238E27FC236}">
                <a16:creationId xmlns:a16="http://schemas.microsoft.com/office/drawing/2014/main" id="{92215195-7BE5-4525-AA46-F20AC1A3367A}"/>
              </a:ext>
            </a:extLst>
          </p:cNvPr>
          <p:cNvSpPr/>
          <p:nvPr/>
        </p:nvSpPr>
        <p:spPr>
          <a:xfrm>
            <a:off x="7238318" y="3088124"/>
            <a:ext cx="4458546" cy="14183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Partnership Feasibility</a:t>
            </a:r>
          </a:p>
          <a:p>
            <a:pPr algn="ctr"/>
            <a:r>
              <a:rPr lang="en-US" sz="1400">
                <a:solidFill>
                  <a:schemeClr val="tx1"/>
                </a:solidFill>
                <a:latin typeface="+mj-lt"/>
                <a:cs typeface="Calibri Light"/>
              </a:rPr>
              <a:t> Suning.com and GOME Retail would be willing to partner with Xiaomi due to its </a:t>
            </a:r>
            <a:r>
              <a:rPr lang="en-US" sz="1400" b="1">
                <a:solidFill>
                  <a:schemeClr val="tx1"/>
                </a:solidFill>
                <a:latin typeface="+mj-lt"/>
                <a:cs typeface="Calibri Light"/>
              </a:rPr>
              <a:t>strong branding</a:t>
            </a:r>
            <a:r>
              <a:rPr lang="en-US" sz="1400">
                <a:solidFill>
                  <a:schemeClr val="tx1"/>
                </a:solidFill>
                <a:latin typeface="+mj-lt"/>
                <a:cs typeface="Calibri Light"/>
              </a:rPr>
              <a:t> in China which will bring customers to their stores and potentially </a:t>
            </a:r>
            <a:r>
              <a:rPr lang="en-US" sz="1400" b="1">
                <a:solidFill>
                  <a:schemeClr val="tx1"/>
                </a:solidFill>
                <a:latin typeface="+mj-lt"/>
                <a:cs typeface="Calibri Light"/>
              </a:rPr>
              <a:t>increasing revenues </a:t>
            </a:r>
            <a:r>
              <a:rPr lang="en-US" sz="1400">
                <a:solidFill>
                  <a:schemeClr val="tx1"/>
                </a:solidFill>
                <a:latin typeface="+mj-lt"/>
                <a:cs typeface="Calibri Light"/>
              </a:rPr>
              <a:t>from cross selling</a:t>
            </a:r>
          </a:p>
        </p:txBody>
      </p:sp>
      <p:pic>
        <p:nvPicPr>
          <p:cNvPr id="27" name="Picture 27" descr="Icon&#10;&#10;Description automatically generated">
            <a:extLst>
              <a:ext uri="{FF2B5EF4-FFF2-40B4-BE49-F238E27FC236}">
                <a16:creationId xmlns:a16="http://schemas.microsoft.com/office/drawing/2014/main" id="{A42E8B32-416D-49AF-8FD1-1DF8DD3ABC54}"/>
              </a:ext>
            </a:extLst>
          </p:cNvPr>
          <p:cNvPicPr>
            <a:picLocks noChangeAspect="1"/>
          </p:cNvPicPr>
          <p:nvPr/>
        </p:nvPicPr>
        <p:blipFill>
          <a:blip r:embed="rId3"/>
          <a:stretch>
            <a:fillRect/>
          </a:stretch>
        </p:blipFill>
        <p:spPr>
          <a:xfrm>
            <a:off x="5687896" y="3326536"/>
            <a:ext cx="1263510" cy="1174244"/>
          </a:xfrm>
          <a:prstGeom prst="rect">
            <a:avLst/>
          </a:prstGeom>
        </p:spPr>
      </p:pic>
      <p:pic>
        <p:nvPicPr>
          <p:cNvPr id="28" name="Picture 28" descr="Icon&#10;&#10;Description automatically generated">
            <a:extLst>
              <a:ext uri="{FF2B5EF4-FFF2-40B4-BE49-F238E27FC236}">
                <a16:creationId xmlns:a16="http://schemas.microsoft.com/office/drawing/2014/main" id="{40786839-0B6B-481D-BA0D-118C5CA60C3B}"/>
              </a:ext>
            </a:extLst>
          </p:cNvPr>
          <p:cNvPicPr>
            <a:picLocks noChangeAspect="1"/>
          </p:cNvPicPr>
          <p:nvPr/>
        </p:nvPicPr>
        <p:blipFill>
          <a:blip r:embed="rId4"/>
          <a:stretch>
            <a:fillRect/>
          </a:stretch>
        </p:blipFill>
        <p:spPr>
          <a:xfrm>
            <a:off x="5687897" y="1865282"/>
            <a:ext cx="1263511" cy="1174244"/>
          </a:xfrm>
          <a:prstGeom prst="rect">
            <a:avLst/>
          </a:prstGeom>
        </p:spPr>
      </p:pic>
      <p:pic>
        <p:nvPicPr>
          <p:cNvPr id="32" name="Picture 32" descr="Diagram&#10;&#10;Description automatically generated">
            <a:extLst>
              <a:ext uri="{FF2B5EF4-FFF2-40B4-BE49-F238E27FC236}">
                <a16:creationId xmlns:a16="http://schemas.microsoft.com/office/drawing/2014/main" id="{F28640C5-4725-4DF1-8F47-3C0634B6D9C6}"/>
              </a:ext>
            </a:extLst>
          </p:cNvPr>
          <p:cNvPicPr>
            <a:picLocks noChangeAspect="1"/>
          </p:cNvPicPr>
          <p:nvPr/>
        </p:nvPicPr>
        <p:blipFill>
          <a:blip r:embed="rId5"/>
          <a:stretch>
            <a:fillRect/>
          </a:stretch>
        </p:blipFill>
        <p:spPr>
          <a:xfrm>
            <a:off x="357588" y="4259348"/>
            <a:ext cx="1653891" cy="1651627"/>
          </a:xfrm>
          <a:prstGeom prst="rect">
            <a:avLst/>
          </a:prstGeom>
        </p:spPr>
      </p:pic>
      <p:sp>
        <p:nvSpPr>
          <p:cNvPr id="35" name="Triangle 11">
            <a:extLst>
              <a:ext uri="{FF2B5EF4-FFF2-40B4-BE49-F238E27FC236}">
                <a16:creationId xmlns:a16="http://schemas.microsoft.com/office/drawing/2014/main" id="{5C0CD628-41A0-45C6-983A-A689D89ECD9D}"/>
              </a:ext>
            </a:extLst>
          </p:cNvPr>
          <p:cNvSpPr/>
          <p:nvPr/>
        </p:nvSpPr>
        <p:spPr>
          <a:xfrm flipV="1">
            <a:off x="977126" y="2704751"/>
            <a:ext cx="385763" cy="11779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11">
            <a:extLst>
              <a:ext uri="{FF2B5EF4-FFF2-40B4-BE49-F238E27FC236}">
                <a16:creationId xmlns:a16="http://schemas.microsoft.com/office/drawing/2014/main" id="{61C6EE8F-1830-43E0-A64C-7095DDB75BCA}"/>
              </a:ext>
            </a:extLst>
          </p:cNvPr>
          <p:cNvSpPr/>
          <p:nvPr/>
        </p:nvSpPr>
        <p:spPr>
          <a:xfrm flipV="1">
            <a:off x="977126" y="4034144"/>
            <a:ext cx="385763" cy="11779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06FE63B-DCD6-4B81-9CFE-DD6555E83286}"/>
              </a:ext>
            </a:extLst>
          </p:cNvPr>
          <p:cNvGrpSpPr/>
          <p:nvPr/>
        </p:nvGrpSpPr>
        <p:grpSpPr>
          <a:xfrm>
            <a:off x="2392833" y="1808796"/>
            <a:ext cx="2785277" cy="2816854"/>
            <a:chOff x="2524791" y="1956279"/>
            <a:chExt cx="2785277" cy="2816854"/>
          </a:xfrm>
        </p:grpSpPr>
        <p:sp>
          <p:nvSpPr>
            <p:cNvPr id="16" name="TextBox 15">
              <a:extLst>
                <a:ext uri="{FF2B5EF4-FFF2-40B4-BE49-F238E27FC236}">
                  <a16:creationId xmlns:a16="http://schemas.microsoft.com/office/drawing/2014/main" id="{CE347C8B-6F94-47FA-BD50-A3DD257E8A80}"/>
                </a:ext>
              </a:extLst>
            </p:cNvPr>
            <p:cNvSpPr txBox="1"/>
            <p:nvPr/>
          </p:nvSpPr>
          <p:spPr>
            <a:xfrm>
              <a:off x="2561664" y="1956279"/>
              <a:ext cx="2748404" cy="830997"/>
            </a:xfrm>
            <a:prstGeom prst="rect">
              <a:avLst/>
            </a:prstGeom>
            <a:solidFill>
              <a:schemeClr val="accent2">
                <a:lumMod val="40000"/>
                <a:lumOff val="60000"/>
              </a:schemeClr>
            </a:solidFill>
            <a:ln>
              <a:noFill/>
            </a:ln>
          </p:spPr>
          <p:txBody>
            <a:bodyPr wrap="square" lIns="91440" tIns="45720" rIns="91440" bIns="45720" rtlCol="0" anchor="t">
              <a:spAutoFit/>
            </a:bodyPr>
            <a:lstStyle/>
            <a:p>
              <a:pPr algn="ctr"/>
              <a:r>
                <a:rPr lang="en-US" sz="1200">
                  <a:cs typeface="Calibri"/>
                </a:rPr>
                <a:t>Building a network of five million physical stores by 2023 through a mix of its own physical outlets and partnerships with existing retailers like GOME Retail</a:t>
              </a:r>
            </a:p>
          </p:txBody>
        </p:sp>
        <p:sp>
          <p:nvSpPr>
            <p:cNvPr id="21" name="Triangle 11">
              <a:extLst>
                <a:ext uri="{FF2B5EF4-FFF2-40B4-BE49-F238E27FC236}">
                  <a16:creationId xmlns:a16="http://schemas.microsoft.com/office/drawing/2014/main" id="{7667DD1C-56C5-4A8F-8369-2AD1AF2D7DA7}"/>
                </a:ext>
              </a:extLst>
            </p:cNvPr>
            <p:cNvSpPr/>
            <p:nvPr/>
          </p:nvSpPr>
          <p:spPr>
            <a:xfrm flipV="1">
              <a:off x="3743737" y="2862776"/>
              <a:ext cx="385763" cy="117796"/>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C0F4EED-70F4-425E-88E6-464CAACD8E7A}"/>
                </a:ext>
              </a:extLst>
            </p:cNvPr>
            <p:cNvSpPr txBox="1"/>
            <p:nvPr/>
          </p:nvSpPr>
          <p:spPr>
            <a:xfrm>
              <a:off x="2551637" y="3029094"/>
              <a:ext cx="2748404" cy="646331"/>
            </a:xfrm>
            <a:prstGeom prst="rect">
              <a:avLst/>
            </a:prstGeom>
            <a:solidFill>
              <a:schemeClr val="accent2">
                <a:lumMod val="40000"/>
                <a:lumOff val="60000"/>
              </a:schemeClr>
            </a:solidFill>
            <a:ln>
              <a:noFill/>
            </a:ln>
          </p:spPr>
          <p:txBody>
            <a:bodyPr wrap="square" lIns="91440" tIns="45720" rIns="91440" bIns="45720" rtlCol="0" anchor="t">
              <a:spAutoFit/>
            </a:bodyPr>
            <a:lstStyle/>
            <a:p>
              <a:pPr algn="ctr"/>
              <a:r>
                <a:rPr lang="en-US" sz="1200">
                  <a:ea typeface="+mn-lt"/>
                  <a:cs typeface="+mn-lt"/>
                </a:rPr>
                <a:t>Able to provide more convenient access to products through their large nation-wide network of physical stores</a:t>
              </a:r>
              <a:endParaRPr lang="en-US" sz="1200">
                <a:cs typeface="Calibri"/>
              </a:endParaRPr>
            </a:p>
          </p:txBody>
        </p:sp>
        <p:sp>
          <p:nvSpPr>
            <p:cNvPr id="37" name="Triangle 11">
              <a:extLst>
                <a:ext uri="{FF2B5EF4-FFF2-40B4-BE49-F238E27FC236}">
                  <a16:creationId xmlns:a16="http://schemas.microsoft.com/office/drawing/2014/main" id="{DEDE52BD-6B0C-415A-8296-370774AFBA9C}"/>
                </a:ext>
              </a:extLst>
            </p:cNvPr>
            <p:cNvSpPr/>
            <p:nvPr/>
          </p:nvSpPr>
          <p:spPr>
            <a:xfrm flipV="1">
              <a:off x="3723683" y="3755764"/>
              <a:ext cx="385763" cy="117796"/>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8CEF529-2F7D-4622-B92F-337481EE7C2E}"/>
                </a:ext>
              </a:extLst>
            </p:cNvPr>
            <p:cNvSpPr txBox="1"/>
            <p:nvPr/>
          </p:nvSpPr>
          <p:spPr>
            <a:xfrm>
              <a:off x="2524791" y="3942136"/>
              <a:ext cx="2748404" cy="830997"/>
            </a:xfrm>
            <a:prstGeom prst="rect">
              <a:avLst/>
            </a:prstGeom>
            <a:solidFill>
              <a:schemeClr val="accent2">
                <a:lumMod val="40000"/>
                <a:lumOff val="60000"/>
              </a:schemeClr>
            </a:solidFill>
            <a:ln>
              <a:noFill/>
            </a:ln>
          </p:spPr>
          <p:txBody>
            <a:bodyPr wrap="square" lIns="91440" tIns="45720" rIns="91440" bIns="45720" rtlCol="0" anchor="t">
              <a:spAutoFit/>
            </a:bodyPr>
            <a:lstStyle/>
            <a:p>
              <a:pPr algn="ctr"/>
              <a:r>
                <a:rPr lang="en-US" sz="1200">
                  <a:ea typeface="+mn-lt"/>
                  <a:cs typeface="+mn-lt"/>
                </a:rPr>
                <a:t>Customers can purchase goods online and pick up instore or simply view the item in store and order online for the product to be delivered to them</a:t>
              </a:r>
              <a:endParaRPr lang="en-US" sz="1200">
                <a:cs typeface="Calibri"/>
              </a:endParaRPr>
            </a:p>
          </p:txBody>
        </p:sp>
      </p:grpSp>
      <p:sp>
        <p:nvSpPr>
          <p:cNvPr id="40" name="Rectangle 39">
            <a:extLst>
              <a:ext uri="{FF2B5EF4-FFF2-40B4-BE49-F238E27FC236}">
                <a16:creationId xmlns:a16="http://schemas.microsoft.com/office/drawing/2014/main" id="{2B50DE57-5159-4549-92AF-A2D23CF159AE}"/>
              </a:ext>
            </a:extLst>
          </p:cNvPr>
          <p:cNvSpPr/>
          <p:nvPr/>
        </p:nvSpPr>
        <p:spPr>
          <a:xfrm>
            <a:off x="7254753" y="4719775"/>
            <a:ext cx="4458546" cy="1516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Market Feasibility</a:t>
            </a:r>
          </a:p>
          <a:p>
            <a:pPr algn="ctr"/>
            <a:r>
              <a:rPr lang="en-US" sz="1400">
                <a:solidFill>
                  <a:schemeClr val="tx1"/>
                </a:solidFill>
                <a:latin typeface="+mj-lt"/>
                <a:cs typeface="Calibri Light"/>
              </a:rPr>
              <a:t>Offline Sales Conversion is almost </a:t>
            </a:r>
            <a:r>
              <a:rPr lang="en-US" sz="1400" b="1">
                <a:solidFill>
                  <a:schemeClr val="tx1"/>
                </a:solidFill>
                <a:latin typeface="+mj-lt"/>
                <a:cs typeface="Calibri Light"/>
              </a:rPr>
              <a:t>4.5 times</a:t>
            </a:r>
            <a:r>
              <a:rPr lang="en-US" sz="1400">
                <a:solidFill>
                  <a:schemeClr val="tx1"/>
                </a:solidFill>
                <a:latin typeface="+mj-lt"/>
                <a:cs typeface="Calibri Light"/>
              </a:rPr>
              <a:t> higher as online. When branded products have</a:t>
            </a:r>
            <a:r>
              <a:rPr lang="en-US" sz="1400" b="1">
                <a:solidFill>
                  <a:schemeClr val="tx1"/>
                </a:solidFill>
                <a:latin typeface="+mj-lt"/>
                <a:cs typeface="Calibri Light"/>
              </a:rPr>
              <a:t> physical presence</a:t>
            </a:r>
            <a:r>
              <a:rPr lang="en-US" sz="1400">
                <a:solidFill>
                  <a:schemeClr val="tx1"/>
                </a:solidFill>
                <a:latin typeface="+mj-lt"/>
                <a:cs typeface="Calibri Light"/>
              </a:rPr>
              <a:t>, customers buy between 80-85% of it </a:t>
            </a:r>
            <a:r>
              <a:rPr lang="en-US" sz="1400" b="1">
                <a:solidFill>
                  <a:schemeClr val="tx1"/>
                </a:solidFill>
                <a:latin typeface="+mj-lt"/>
                <a:cs typeface="Calibri Light"/>
              </a:rPr>
              <a:t>offline</a:t>
            </a:r>
            <a:r>
              <a:rPr lang="en-US" sz="1400">
                <a:solidFill>
                  <a:schemeClr val="tx1"/>
                </a:solidFill>
                <a:latin typeface="+mj-lt"/>
                <a:cs typeface="Calibri Light"/>
              </a:rPr>
              <a:t>. Customers in tier 3 and 4 cities also </a:t>
            </a:r>
            <a:r>
              <a:rPr lang="en-US" sz="1400" b="1">
                <a:solidFill>
                  <a:schemeClr val="tx1"/>
                </a:solidFill>
                <a:latin typeface="+mj-lt"/>
                <a:cs typeface="Calibri Light"/>
              </a:rPr>
              <a:t>prefer</a:t>
            </a:r>
            <a:r>
              <a:rPr lang="en-US" sz="1400">
                <a:solidFill>
                  <a:schemeClr val="tx1"/>
                </a:solidFill>
                <a:latin typeface="+mj-lt"/>
                <a:cs typeface="Calibri Light"/>
              </a:rPr>
              <a:t> to shop for smartphones </a:t>
            </a:r>
            <a:r>
              <a:rPr lang="en-US" sz="1400" b="1">
                <a:solidFill>
                  <a:schemeClr val="tx1"/>
                </a:solidFill>
                <a:latin typeface="+mj-lt"/>
                <a:cs typeface="Calibri Light"/>
              </a:rPr>
              <a:t>offline</a:t>
            </a:r>
            <a:endParaRPr lang="en-US" sz="1400">
              <a:solidFill>
                <a:schemeClr val="tx1"/>
              </a:solidFill>
              <a:latin typeface="+mj-lt"/>
              <a:cs typeface="Calibri Light"/>
            </a:endParaRPr>
          </a:p>
        </p:txBody>
      </p:sp>
      <p:pic>
        <p:nvPicPr>
          <p:cNvPr id="2" name="Picture 3" descr="A picture containing text, sky, outdoor, sign&#10;&#10;Description automatically generated">
            <a:extLst>
              <a:ext uri="{FF2B5EF4-FFF2-40B4-BE49-F238E27FC236}">
                <a16:creationId xmlns:a16="http://schemas.microsoft.com/office/drawing/2014/main" id="{C844822D-B014-49AB-A4C7-462F321DB2DF}"/>
              </a:ext>
            </a:extLst>
          </p:cNvPr>
          <p:cNvPicPr>
            <a:picLocks noChangeAspect="1"/>
          </p:cNvPicPr>
          <p:nvPr/>
        </p:nvPicPr>
        <p:blipFill>
          <a:blip r:embed="rId6"/>
          <a:stretch>
            <a:fillRect/>
          </a:stretch>
        </p:blipFill>
        <p:spPr>
          <a:xfrm>
            <a:off x="406400" y="2890694"/>
            <a:ext cx="1557867" cy="1019001"/>
          </a:xfrm>
          <a:prstGeom prst="rect">
            <a:avLst/>
          </a:prstGeom>
        </p:spPr>
      </p:pic>
      <p:sp>
        <p:nvSpPr>
          <p:cNvPr id="50" name="TextBox 49">
            <a:extLst>
              <a:ext uri="{FF2B5EF4-FFF2-40B4-BE49-F238E27FC236}">
                <a16:creationId xmlns:a16="http://schemas.microsoft.com/office/drawing/2014/main" id="{0877C93A-8AB3-4D18-BBD8-CC080900CDB8}"/>
              </a:ext>
            </a:extLst>
          </p:cNvPr>
          <p:cNvSpPr txBox="1"/>
          <p:nvPr/>
        </p:nvSpPr>
        <p:spPr>
          <a:xfrm>
            <a:off x="2799896" y="6545405"/>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lumMod val="50000"/>
                    <a:lumOff val="50000"/>
                  </a:schemeClr>
                </a:solidFill>
                <a:latin typeface="Calibri Light"/>
                <a:cs typeface="Calibri Light"/>
              </a:rPr>
              <a:t>Introduction</a:t>
            </a:r>
          </a:p>
        </p:txBody>
      </p:sp>
      <p:cxnSp>
        <p:nvCxnSpPr>
          <p:cNvPr id="51" name="Straight Arrow Connector 50">
            <a:extLst>
              <a:ext uri="{FF2B5EF4-FFF2-40B4-BE49-F238E27FC236}">
                <a16:creationId xmlns:a16="http://schemas.microsoft.com/office/drawing/2014/main" id="{FE4B48A8-7763-4A82-9CFD-504FBCFFA5C3}"/>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438DD7-5D6D-49FD-8A43-BD5CD214B79C}"/>
              </a:ext>
            </a:extLst>
          </p:cNvPr>
          <p:cNvCxnSpPr/>
          <p:nvPr/>
        </p:nvCxnSpPr>
        <p:spPr>
          <a:xfrm>
            <a:off x="4940025" y="6539420"/>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3437E1-98B7-4DF3-8C55-B7DC7D88ED60}"/>
              </a:ext>
            </a:extLst>
          </p:cNvPr>
          <p:cNvCxnSpPr/>
          <p:nvPr/>
        </p:nvCxnSpPr>
        <p:spPr>
          <a:xfrm>
            <a:off x="6096176" y="653913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96BA1B-C091-45AA-B9DA-DC29F0279DC2}"/>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618F668-C57E-42DA-97F7-F48B3D8EE161}"/>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B234945-62E4-4903-8E94-E4110744A4B2}"/>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Aftercare</a:t>
            </a:r>
          </a:p>
        </p:txBody>
      </p:sp>
      <p:sp>
        <p:nvSpPr>
          <p:cNvPr id="57" name="TextBox 56">
            <a:extLst>
              <a:ext uri="{FF2B5EF4-FFF2-40B4-BE49-F238E27FC236}">
                <a16:creationId xmlns:a16="http://schemas.microsoft.com/office/drawing/2014/main" id="{E234144C-2EC4-4FE5-BE27-7E1AA63BEE88}"/>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58" name="TextBox 57">
            <a:extLst>
              <a:ext uri="{FF2B5EF4-FFF2-40B4-BE49-F238E27FC236}">
                <a16:creationId xmlns:a16="http://schemas.microsoft.com/office/drawing/2014/main" id="{FF57DCC1-C1A3-45D5-9E5C-98967F5CB502}"/>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59" name="TextBox 58">
            <a:extLst>
              <a:ext uri="{FF2B5EF4-FFF2-40B4-BE49-F238E27FC236}">
                <a16:creationId xmlns:a16="http://schemas.microsoft.com/office/drawing/2014/main" id="{63D57812-C8D6-4E51-9CB9-55AE81E1F609}"/>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60" name="TextBox 59">
            <a:extLst>
              <a:ext uri="{FF2B5EF4-FFF2-40B4-BE49-F238E27FC236}">
                <a16:creationId xmlns:a16="http://schemas.microsoft.com/office/drawing/2014/main" id="{7938922E-A5F5-4DC4-8538-09017C081C75}"/>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Light"/>
                <a:cs typeface="Calibri Light"/>
              </a:rPr>
              <a:t>Store Expansion</a:t>
            </a:r>
          </a:p>
        </p:txBody>
      </p:sp>
      <p:cxnSp>
        <p:nvCxnSpPr>
          <p:cNvPr id="61" name="Straight Arrow Connector 60">
            <a:extLst>
              <a:ext uri="{FF2B5EF4-FFF2-40B4-BE49-F238E27FC236}">
                <a16:creationId xmlns:a16="http://schemas.microsoft.com/office/drawing/2014/main" id="{68C73B21-7A4B-48D5-A344-2D41841D3D8B}"/>
              </a:ext>
            </a:extLst>
          </p:cNvPr>
          <p:cNvCxnSpPr/>
          <p:nvPr/>
        </p:nvCxnSpPr>
        <p:spPr>
          <a:xfrm>
            <a:off x="2633174" y="6534684"/>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6869B8CC-55BA-47D0-9A18-E1B43DE571BC}"/>
              </a:ext>
            </a:extLst>
          </p:cNvPr>
          <p:cNvSpPr/>
          <p:nvPr/>
        </p:nvSpPr>
        <p:spPr>
          <a:xfrm>
            <a:off x="6109624" y="647130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7" descr="Icon&#10;&#10;Description automatically generated">
            <a:extLst>
              <a:ext uri="{FF2B5EF4-FFF2-40B4-BE49-F238E27FC236}">
                <a16:creationId xmlns:a16="http://schemas.microsoft.com/office/drawing/2014/main" id="{61E2F1EB-8E62-4BE3-B7B0-3D7C2F01EBC7}"/>
              </a:ext>
            </a:extLst>
          </p:cNvPr>
          <p:cNvPicPr>
            <a:picLocks noChangeAspect="1"/>
          </p:cNvPicPr>
          <p:nvPr/>
        </p:nvPicPr>
        <p:blipFill>
          <a:blip r:embed="rId7"/>
          <a:stretch>
            <a:fillRect/>
          </a:stretch>
        </p:blipFill>
        <p:spPr>
          <a:xfrm>
            <a:off x="5686926" y="4774532"/>
            <a:ext cx="1259306" cy="1259306"/>
          </a:xfrm>
          <a:prstGeom prst="rect">
            <a:avLst/>
          </a:prstGeom>
        </p:spPr>
      </p:pic>
      <p:sp>
        <p:nvSpPr>
          <p:cNvPr id="8" name="Arrow: Down 7">
            <a:extLst>
              <a:ext uri="{FF2B5EF4-FFF2-40B4-BE49-F238E27FC236}">
                <a16:creationId xmlns:a16="http://schemas.microsoft.com/office/drawing/2014/main" id="{BCA5BDA0-58E3-4282-8C82-CF5AEB6EFEF5}"/>
              </a:ext>
            </a:extLst>
          </p:cNvPr>
          <p:cNvSpPr/>
          <p:nvPr/>
        </p:nvSpPr>
        <p:spPr>
          <a:xfrm>
            <a:off x="3447367" y="4724480"/>
            <a:ext cx="661736" cy="46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551554-6135-4AB6-9893-02BA8A70FC6E}"/>
              </a:ext>
            </a:extLst>
          </p:cNvPr>
          <p:cNvSpPr txBox="1"/>
          <p:nvPr/>
        </p:nvSpPr>
        <p:spPr>
          <a:xfrm>
            <a:off x="2391605" y="5239800"/>
            <a:ext cx="2748404" cy="830997"/>
          </a:xfrm>
          <a:prstGeom prst="rect">
            <a:avLst/>
          </a:prstGeom>
          <a:solidFill>
            <a:schemeClr val="accent2">
              <a:lumMod val="40000"/>
              <a:lumOff val="60000"/>
            </a:schemeClr>
          </a:solidFill>
          <a:ln>
            <a:noFill/>
          </a:ln>
        </p:spPr>
        <p:txBody>
          <a:bodyPr wrap="square" lIns="91440" tIns="45720" rIns="91440" bIns="45720" rtlCol="0" anchor="t">
            <a:spAutoFit/>
          </a:bodyPr>
          <a:lstStyle/>
          <a:p>
            <a:pPr algn="ctr"/>
            <a:r>
              <a:rPr lang="en-US" sz="1200" b="1">
                <a:ea typeface="+mn-lt"/>
                <a:cs typeface="+mn-lt"/>
              </a:rPr>
              <a:t>JD.com net revenues </a:t>
            </a:r>
            <a:r>
              <a:rPr lang="en-US" sz="1200">
                <a:ea typeface="+mn-lt"/>
                <a:cs typeface="+mn-lt"/>
              </a:rPr>
              <a:t>for the third quarter of 2021 were RMB218.7 billion (US$33.9 billion), an increase of 25.5% from the third quarter of 2020</a:t>
            </a:r>
            <a:endParaRPr lang="en-US"/>
          </a:p>
        </p:txBody>
      </p:sp>
      <p:sp>
        <p:nvSpPr>
          <p:cNvPr id="42" name="TextBox 41">
            <a:extLst>
              <a:ext uri="{FF2B5EF4-FFF2-40B4-BE49-F238E27FC236}">
                <a16:creationId xmlns:a16="http://schemas.microsoft.com/office/drawing/2014/main" id="{48B1B6BB-958C-E643-B3EF-F9AC657F1A0E}"/>
              </a:ext>
            </a:extLst>
          </p:cNvPr>
          <p:cNvSpPr txBox="1"/>
          <p:nvPr/>
        </p:nvSpPr>
        <p:spPr>
          <a:xfrm>
            <a:off x="406400" y="36066"/>
            <a:ext cx="11267239" cy="830997"/>
          </a:xfrm>
          <a:prstGeom prst="rect">
            <a:avLst/>
          </a:prstGeom>
          <a:noFill/>
        </p:spPr>
        <p:txBody>
          <a:bodyPr wrap="square" lIns="91440" tIns="45720" rIns="91440" bIns="45720" rtlCol="0" anchor="t">
            <a:spAutoFit/>
          </a:bodyPr>
          <a:lstStyle/>
          <a:p>
            <a:r>
              <a:rPr lang="en-US" sz="2400" b="1">
                <a:latin typeface="+mj-lt"/>
              </a:rPr>
              <a:t>A</a:t>
            </a:r>
            <a:r>
              <a:rPr lang="en-US" sz="2400">
                <a:latin typeface="+mj-lt"/>
              </a:rPr>
              <a:t>llying with Local Businesses to Expand Offline: Local partnerships are economically feasible for low margin retailers like Xiaomi and has a proven record</a:t>
            </a:r>
          </a:p>
        </p:txBody>
      </p:sp>
      <p:sp>
        <p:nvSpPr>
          <p:cNvPr id="3" name="TextBox 2">
            <a:extLst>
              <a:ext uri="{FF2B5EF4-FFF2-40B4-BE49-F238E27FC236}">
                <a16:creationId xmlns:a16="http://schemas.microsoft.com/office/drawing/2014/main" id="{C9937F32-ABB7-4F0D-A4BF-B706EEC1CC73}"/>
              </a:ext>
            </a:extLst>
          </p:cNvPr>
          <p:cNvSpPr txBox="1"/>
          <p:nvPr/>
        </p:nvSpPr>
        <p:spPr>
          <a:xfrm>
            <a:off x="288690" y="6264630"/>
            <a:ext cx="8885254" cy="246221"/>
          </a:xfrm>
          <a:prstGeom prst="rect">
            <a:avLst/>
          </a:prstGeom>
          <a:noFill/>
        </p:spPr>
        <p:txBody>
          <a:bodyPr wrap="square" lIns="91440" tIns="45720" rIns="91440" bIns="45720" rtlCol="0" anchor="t">
            <a:spAutoFit/>
          </a:bodyPr>
          <a:lstStyle/>
          <a:p>
            <a:r>
              <a:rPr lang="en-US" sz="1000" i="1">
                <a:latin typeface="+mj-lt"/>
              </a:rPr>
              <a:t>Sources: JD.com, GOME Retail, Oliver </a:t>
            </a:r>
            <a:r>
              <a:rPr lang="en-US" sz="1000" i="1" err="1">
                <a:latin typeface="+mj-lt"/>
              </a:rPr>
              <a:t>Wynman</a:t>
            </a:r>
            <a:endParaRPr lang="en-US" sz="1000" i="1" err="1">
              <a:latin typeface="+mj-lt"/>
              <a:cs typeface="Calibri Light"/>
            </a:endParaRPr>
          </a:p>
        </p:txBody>
      </p:sp>
    </p:spTree>
    <p:extLst>
      <p:ext uri="{BB962C8B-B14F-4D97-AF65-F5344CB8AC3E}">
        <p14:creationId xmlns:p14="http://schemas.microsoft.com/office/powerpoint/2010/main" val="1989456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2">
            <a:extLst>
              <a:ext uri="{FF2B5EF4-FFF2-40B4-BE49-F238E27FC236}">
                <a16:creationId xmlns:a16="http://schemas.microsoft.com/office/drawing/2014/main" id="{A3AA23FC-0755-4DC2-8177-20F73EF911B3}"/>
              </a:ext>
            </a:extLst>
          </p:cNvPr>
          <p:cNvSpPr/>
          <p:nvPr/>
        </p:nvSpPr>
        <p:spPr>
          <a:xfrm>
            <a:off x="397040"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rPr>
              <a:t>Current Market Trends Identified</a:t>
            </a:r>
          </a:p>
        </p:txBody>
      </p:sp>
      <p:sp>
        <p:nvSpPr>
          <p:cNvPr id="7" name="Chevron 40">
            <a:extLst>
              <a:ext uri="{FF2B5EF4-FFF2-40B4-BE49-F238E27FC236}">
                <a16:creationId xmlns:a16="http://schemas.microsoft.com/office/drawing/2014/main" id="{9CD5C9A5-B3C9-48DD-992A-69F43F4EF3D6}"/>
              </a:ext>
            </a:extLst>
          </p:cNvPr>
          <p:cNvSpPr/>
          <p:nvPr/>
        </p:nvSpPr>
        <p:spPr>
          <a:xfrm>
            <a:off x="6178962" y="962526"/>
            <a:ext cx="5616000" cy="336885"/>
          </a:xfrm>
          <a:prstGeom prst="chevron">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cs typeface="Calibri"/>
              </a:rPr>
              <a:t>Implementing a robust aftercare subscription model</a:t>
            </a:r>
          </a:p>
        </p:txBody>
      </p:sp>
      <p:sp>
        <p:nvSpPr>
          <p:cNvPr id="13" name="TextBox 12">
            <a:extLst>
              <a:ext uri="{FF2B5EF4-FFF2-40B4-BE49-F238E27FC236}">
                <a16:creationId xmlns:a16="http://schemas.microsoft.com/office/drawing/2014/main" id="{0FA8E5FA-64F7-4DE0-B20D-32E37DBBA32C}"/>
              </a:ext>
            </a:extLst>
          </p:cNvPr>
          <p:cNvSpPr txBox="1"/>
          <p:nvPr/>
        </p:nvSpPr>
        <p:spPr>
          <a:xfrm>
            <a:off x="4470724" y="1500479"/>
            <a:ext cx="153799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cs typeface="Calibri"/>
              </a:rPr>
              <a:t>23.3% CAGR</a:t>
            </a:r>
          </a:p>
        </p:txBody>
      </p:sp>
      <p:cxnSp>
        <p:nvCxnSpPr>
          <p:cNvPr id="14" name="Straight Arrow Connector 13">
            <a:extLst>
              <a:ext uri="{FF2B5EF4-FFF2-40B4-BE49-F238E27FC236}">
                <a16:creationId xmlns:a16="http://schemas.microsoft.com/office/drawing/2014/main" id="{421745D0-CA5C-4D1D-B76F-3E099A73BF61}"/>
              </a:ext>
            </a:extLst>
          </p:cNvPr>
          <p:cNvCxnSpPr/>
          <p:nvPr/>
        </p:nvCxnSpPr>
        <p:spPr>
          <a:xfrm flipV="1">
            <a:off x="3669652" y="1504950"/>
            <a:ext cx="2329542" cy="78843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DDFCF2A-C00E-4E19-A682-746AF420C67D}"/>
              </a:ext>
            </a:extLst>
          </p:cNvPr>
          <p:cNvSpPr/>
          <p:nvPr/>
        </p:nvSpPr>
        <p:spPr>
          <a:xfrm>
            <a:off x="390984" y="1468822"/>
            <a:ext cx="3069701" cy="11463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latin typeface="Calibri"/>
                <a:cs typeface="Calibri Light"/>
              </a:rPr>
              <a:t>23.3% year on year growth</a:t>
            </a:r>
            <a:r>
              <a:rPr lang="en-US" sz="1400">
                <a:solidFill>
                  <a:schemeClr val="tx1"/>
                </a:solidFill>
                <a:latin typeface="Calibri Light"/>
                <a:cs typeface="Calibri Light"/>
              </a:rPr>
              <a:t> indicating continuing growth in the </a:t>
            </a:r>
            <a:r>
              <a:rPr lang="en-US" sz="1400" b="1">
                <a:solidFill>
                  <a:schemeClr val="tx1"/>
                </a:solidFill>
                <a:latin typeface="Calibri"/>
                <a:cs typeface="Calibri Light"/>
              </a:rPr>
              <a:t>IoT segment</a:t>
            </a:r>
          </a:p>
        </p:txBody>
      </p:sp>
      <p:pic>
        <p:nvPicPr>
          <p:cNvPr id="17" name="Picture 17" descr="Chart, bar chart&#10;&#10;Description automatically generated">
            <a:extLst>
              <a:ext uri="{FF2B5EF4-FFF2-40B4-BE49-F238E27FC236}">
                <a16:creationId xmlns:a16="http://schemas.microsoft.com/office/drawing/2014/main" id="{7BE2F2D3-73F1-406B-9419-C78B91BD8551}"/>
              </a:ext>
            </a:extLst>
          </p:cNvPr>
          <p:cNvPicPr>
            <a:picLocks noChangeAspect="1"/>
          </p:cNvPicPr>
          <p:nvPr/>
        </p:nvPicPr>
        <p:blipFill>
          <a:blip r:embed="rId3"/>
          <a:stretch>
            <a:fillRect/>
          </a:stretch>
        </p:blipFill>
        <p:spPr>
          <a:xfrm>
            <a:off x="3464768" y="1507480"/>
            <a:ext cx="2687580" cy="1645920"/>
          </a:xfrm>
          <a:prstGeom prst="rect">
            <a:avLst/>
          </a:prstGeom>
        </p:spPr>
      </p:pic>
      <p:pic>
        <p:nvPicPr>
          <p:cNvPr id="21" name="Picture 21" descr="Chart, line chart&#10;&#10;Description automatically generated">
            <a:extLst>
              <a:ext uri="{FF2B5EF4-FFF2-40B4-BE49-F238E27FC236}">
                <a16:creationId xmlns:a16="http://schemas.microsoft.com/office/drawing/2014/main" id="{8DB97E2F-7602-4681-BEB0-0039B254F9A4}"/>
              </a:ext>
            </a:extLst>
          </p:cNvPr>
          <p:cNvPicPr>
            <a:picLocks noChangeAspect="1"/>
          </p:cNvPicPr>
          <p:nvPr/>
        </p:nvPicPr>
        <p:blipFill>
          <a:blip r:embed="rId4"/>
          <a:stretch>
            <a:fillRect/>
          </a:stretch>
        </p:blipFill>
        <p:spPr>
          <a:xfrm>
            <a:off x="393441" y="2654973"/>
            <a:ext cx="2743200" cy="1641361"/>
          </a:xfrm>
          <a:prstGeom prst="rect">
            <a:avLst/>
          </a:prstGeom>
        </p:spPr>
      </p:pic>
      <p:sp>
        <p:nvSpPr>
          <p:cNvPr id="22" name="Rectangle 21">
            <a:extLst>
              <a:ext uri="{FF2B5EF4-FFF2-40B4-BE49-F238E27FC236}">
                <a16:creationId xmlns:a16="http://schemas.microsoft.com/office/drawing/2014/main" id="{F02727CD-D066-403E-A701-22BE80EBC149}"/>
              </a:ext>
            </a:extLst>
          </p:cNvPr>
          <p:cNvSpPr/>
          <p:nvPr/>
        </p:nvSpPr>
        <p:spPr>
          <a:xfrm>
            <a:off x="3462310" y="3086128"/>
            <a:ext cx="2543180" cy="1211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tx1"/>
                </a:solidFill>
                <a:latin typeface="Calibri"/>
                <a:cs typeface="Calibri Light"/>
              </a:rPr>
              <a:t>Dramatic increases in 5G usage forecasted</a:t>
            </a:r>
            <a:r>
              <a:rPr lang="en-US" sz="1400">
                <a:solidFill>
                  <a:schemeClr val="tx1"/>
                </a:solidFill>
                <a:latin typeface="Calibri Light"/>
                <a:cs typeface="Calibri Light"/>
              </a:rPr>
              <a:t>, providing greater confidence that </a:t>
            </a:r>
            <a:r>
              <a:rPr lang="en-US" sz="1400" b="1">
                <a:solidFill>
                  <a:schemeClr val="tx1"/>
                </a:solidFill>
                <a:latin typeface="Calibri"/>
                <a:cs typeface="Calibri Light"/>
              </a:rPr>
              <a:t>households will have capacity</a:t>
            </a:r>
            <a:r>
              <a:rPr lang="en-US" sz="1400">
                <a:solidFill>
                  <a:schemeClr val="tx1"/>
                </a:solidFill>
                <a:latin typeface="Calibri Light"/>
                <a:cs typeface="Calibri Light"/>
              </a:rPr>
              <a:t> </a:t>
            </a:r>
            <a:r>
              <a:rPr lang="en-US" sz="1400" b="1">
                <a:solidFill>
                  <a:schemeClr val="tx1"/>
                </a:solidFill>
                <a:latin typeface="Calibri"/>
                <a:cs typeface="Calibri Light"/>
              </a:rPr>
              <a:t>to transition to Smart homes</a:t>
            </a:r>
          </a:p>
        </p:txBody>
      </p:sp>
      <p:sp>
        <p:nvSpPr>
          <p:cNvPr id="24" name="TextBox 23">
            <a:extLst>
              <a:ext uri="{FF2B5EF4-FFF2-40B4-BE49-F238E27FC236}">
                <a16:creationId xmlns:a16="http://schemas.microsoft.com/office/drawing/2014/main" id="{8FDA248B-4014-41C2-A8F8-36DCA8256F13}"/>
              </a:ext>
            </a:extLst>
          </p:cNvPr>
          <p:cNvSpPr txBox="1"/>
          <p:nvPr/>
        </p:nvSpPr>
        <p:spPr>
          <a:xfrm>
            <a:off x="1928951" y="4491085"/>
            <a:ext cx="4079798" cy="523220"/>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b="1">
                <a:latin typeface="Calibri"/>
                <a:cs typeface="Calibri Light"/>
              </a:rPr>
              <a:t>47%</a:t>
            </a:r>
            <a:r>
              <a:rPr lang="en-US" sz="1400">
                <a:latin typeface="+mj-lt"/>
                <a:cs typeface="Calibri Light"/>
              </a:rPr>
              <a:t> of customers are more likely to choose a brand if they offer Warranty plans</a:t>
            </a:r>
            <a:endParaRPr lang="en-US" sz="1400">
              <a:effectLst/>
              <a:latin typeface="+mj-lt"/>
              <a:cs typeface="Calibri Light"/>
            </a:endParaRPr>
          </a:p>
        </p:txBody>
      </p:sp>
      <p:sp>
        <p:nvSpPr>
          <p:cNvPr id="25" name="TextBox 24">
            <a:extLst>
              <a:ext uri="{FF2B5EF4-FFF2-40B4-BE49-F238E27FC236}">
                <a16:creationId xmlns:a16="http://schemas.microsoft.com/office/drawing/2014/main" id="{FD341647-C908-4A68-9889-EEE21B4EAACD}"/>
              </a:ext>
            </a:extLst>
          </p:cNvPr>
          <p:cNvSpPr txBox="1"/>
          <p:nvPr/>
        </p:nvSpPr>
        <p:spPr>
          <a:xfrm>
            <a:off x="1928951" y="5750717"/>
            <a:ext cx="4079798" cy="738664"/>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a:latin typeface="Calibri Light"/>
                <a:ea typeface="+mn-lt"/>
                <a:cs typeface="+mn-lt"/>
              </a:rPr>
              <a:t>Chinese customers are value conscious, and </a:t>
            </a:r>
            <a:r>
              <a:rPr lang="en-US" sz="1400" b="1">
                <a:latin typeface="Calibri"/>
                <a:ea typeface="+mn-lt"/>
                <a:cs typeface="+mn-lt"/>
              </a:rPr>
              <a:t>will</a:t>
            </a:r>
            <a:r>
              <a:rPr lang="en-US" sz="1400" b="1">
                <a:ea typeface="+mn-lt"/>
                <a:cs typeface="+mn-lt"/>
              </a:rPr>
              <a:t> increase consumption with greater price-to-value ratios</a:t>
            </a:r>
          </a:p>
        </p:txBody>
      </p:sp>
      <p:sp>
        <p:nvSpPr>
          <p:cNvPr id="28" name="TextBox 27">
            <a:extLst>
              <a:ext uri="{FF2B5EF4-FFF2-40B4-BE49-F238E27FC236}">
                <a16:creationId xmlns:a16="http://schemas.microsoft.com/office/drawing/2014/main" id="{09BDF65D-46C3-4D7C-950D-3C0342C2D347}"/>
              </a:ext>
            </a:extLst>
          </p:cNvPr>
          <p:cNvSpPr txBox="1"/>
          <p:nvPr/>
        </p:nvSpPr>
        <p:spPr>
          <a:xfrm>
            <a:off x="1928951" y="5113125"/>
            <a:ext cx="4079798" cy="523220"/>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400" b="1">
                <a:latin typeface="Calibri"/>
                <a:ea typeface="+mn-lt"/>
                <a:cs typeface="+mn-lt"/>
              </a:rPr>
              <a:t>32%</a:t>
            </a:r>
            <a:r>
              <a:rPr lang="en-US" sz="1400">
                <a:latin typeface="Calibri Light"/>
                <a:ea typeface="+mn-lt"/>
                <a:cs typeface="+mn-lt"/>
              </a:rPr>
              <a:t> would not make a purchase if a brand did not offer Warranties</a:t>
            </a:r>
            <a:endParaRPr lang="en-US">
              <a:latin typeface="Calibri Light"/>
            </a:endParaRPr>
          </a:p>
        </p:txBody>
      </p:sp>
      <p:pic>
        <p:nvPicPr>
          <p:cNvPr id="31" name="Picture 2" descr="Man ">
            <a:extLst>
              <a:ext uri="{FF2B5EF4-FFF2-40B4-BE49-F238E27FC236}">
                <a16:creationId xmlns:a16="http://schemas.microsoft.com/office/drawing/2014/main" id="{96EA2AB2-A6F3-4D36-BA6D-33E383BCD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27" y="5808041"/>
            <a:ext cx="627564" cy="65089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21637CCF-F9E5-4991-B960-1DAB017478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2820" y="5834073"/>
            <a:ext cx="585720" cy="624597"/>
          </a:xfrm>
          <a:prstGeom prst="rect">
            <a:avLst/>
          </a:prstGeom>
        </p:spPr>
      </p:pic>
      <p:pic>
        <p:nvPicPr>
          <p:cNvPr id="35" name="Picture 35" descr="Icon&#10;&#10;Description automatically generated">
            <a:extLst>
              <a:ext uri="{FF2B5EF4-FFF2-40B4-BE49-F238E27FC236}">
                <a16:creationId xmlns:a16="http://schemas.microsoft.com/office/drawing/2014/main" id="{6C23ABC0-54A5-46F5-929A-E97F9A57D85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53278" y="4320073"/>
            <a:ext cx="869303" cy="869303"/>
          </a:xfrm>
          <a:prstGeom prst="rect">
            <a:avLst/>
          </a:prstGeom>
        </p:spPr>
      </p:pic>
      <p:sp>
        <p:nvSpPr>
          <p:cNvPr id="36" name="TextBox 35">
            <a:extLst>
              <a:ext uri="{FF2B5EF4-FFF2-40B4-BE49-F238E27FC236}">
                <a16:creationId xmlns:a16="http://schemas.microsoft.com/office/drawing/2014/main" id="{C8F111F9-4CC2-4422-8491-ABB2FDE30F0A}"/>
              </a:ext>
            </a:extLst>
          </p:cNvPr>
          <p:cNvSpPr txBox="1"/>
          <p:nvPr/>
        </p:nvSpPr>
        <p:spPr>
          <a:xfrm>
            <a:off x="657808" y="5010539"/>
            <a:ext cx="597160" cy="99786"/>
          </a:xfrm>
          <a:prstGeom prst="rect">
            <a:avLst/>
          </a:prstGeom>
        </p:spPr>
        <p:txBody>
          <a:bodyPr lIns="91440" tIns="45720" rIns="91440" bIns="45720" anchor="t">
            <a:normAutofit fontScale="25000" lnSpcReduction="20000"/>
          </a:bodyPr>
          <a:lstStyle/>
          <a:p>
            <a:endParaRPr lang="en-US">
              <a:cs typeface="Calibri"/>
            </a:endParaRPr>
          </a:p>
        </p:txBody>
      </p:sp>
      <p:pic>
        <p:nvPicPr>
          <p:cNvPr id="4" name="Picture 3">
            <a:extLst>
              <a:ext uri="{FF2B5EF4-FFF2-40B4-BE49-F238E27FC236}">
                <a16:creationId xmlns:a16="http://schemas.microsoft.com/office/drawing/2014/main" id="{263B34CF-197C-4E15-888E-FBDC633E77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98595" y="3668547"/>
            <a:ext cx="690734" cy="690734"/>
          </a:xfrm>
          <a:prstGeom prst="rect">
            <a:avLst/>
          </a:prstGeom>
        </p:spPr>
      </p:pic>
      <p:sp>
        <p:nvSpPr>
          <p:cNvPr id="6" name="TextBox 5">
            <a:extLst>
              <a:ext uri="{FF2B5EF4-FFF2-40B4-BE49-F238E27FC236}">
                <a16:creationId xmlns:a16="http://schemas.microsoft.com/office/drawing/2014/main" id="{54AAC73B-8F68-4CF3-B37A-841856A9962C}"/>
              </a:ext>
            </a:extLst>
          </p:cNvPr>
          <p:cNvSpPr txBox="1"/>
          <p:nvPr/>
        </p:nvSpPr>
        <p:spPr>
          <a:xfrm>
            <a:off x="6932234" y="1468891"/>
            <a:ext cx="1077259" cy="523220"/>
          </a:xfrm>
          <a:prstGeom prst="rect">
            <a:avLst/>
          </a:prstGeom>
          <a:solidFill>
            <a:srgbClr val="FFE6D4"/>
          </a:solidFill>
        </p:spPr>
        <p:txBody>
          <a:bodyPr wrap="square" lIns="91440" tIns="45720" rIns="91440" bIns="45720" rtlCol="0" anchor="t">
            <a:spAutoFit/>
          </a:bodyPr>
          <a:lstStyle/>
          <a:p>
            <a:pPr algn="ctr"/>
            <a:r>
              <a:rPr lang="en-US" sz="1400">
                <a:latin typeface="+mj-lt"/>
                <a:cs typeface="Calibri Light"/>
              </a:rPr>
              <a:t>Current process</a:t>
            </a:r>
          </a:p>
        </p:txBody>
      </p:sp>
      <p:sp>
        <p:nvSpPr>
          <p:cNvPr id="10" name="TextBox 9">
            <a:extLst>
              <a:ext uri="{FF2B5EF4-FFF2-40B4-BE49-F238E27FC236}">
                <a16:creationId xmlns:a16="http://schemas.microsoft.com/office/drawing/2014/main" id="{5FD9DA54-FF1D-428C-8BF2-3159E37C96FA}"/>
              </a:ext>
            </a:extLst>
          </p:cNvPr>
          <p:cNvSpPr txBox="1"/>
          <p:nvPr/>
        </p:nvSpPr>
        <p:spPr>
          <a:xfrm>
            <a:off x="6971112" y="3249481"/>
            <a:ext cx="1061711" cy="523220"/>
          </a:xfrm>
          <a:prstGeom prst="rect">
            <a:avLst/>
          </a:prstGeom>
          <a:solidFill>
            <a:srgbClr val="FFE6D4"/>
          </a:solidFill>
        </p:spPr>
        <p:txBody>
          <a:bodyPr wrap="square" lIns="91440" tIns="45720" rIns="91440" bIns="45720" rtlCol="0" anchor="t">
            <a:spAutoFit/>
          </a:bodyPr>
          <a:lstStyle/>
          <a:p>
            <a:pPr algn="ctr"/>
            <a:r>
              <a:rPr lang="en-US" sz="1400">
                <a:latin typeface="+mj-lt"/>
                <a:cs typeface="Calibri Light"/>
              </a:rPr>
              <a:t>Aftercare subscription</a:t>
            </a:r>
          </a:p>
        </p:txBody>
      </p:sp>
      <p:sp>
        <p:nvSpPr>
          <p:cNvPr id="30" name="TextBox 29">
            <a:extLst>
              <a:ext uri="{FF2B5EF4-FFF2-40B4-BE49-F238E27FC236}">
                <a16:creationId xmlns:a16="http://schemas.microsoft.com/office/drawing/2014/main" id="{19B67F94-309D-4C39-9DEA-C3B30E32651B}"/>
              </a:ext>
            </a:extLst>
          </p:cNvPr>
          <p:cNvSpPr txBox="1"/>
          <p:nvPr/>
        </p:nvSpPr>
        <p:spPr>
          <a:xfrm>
            <a:off x="8984967" y="1927645"/>
            <a:ext cx="1038382" cy="461665"/>
          </a:xfrm>
          <a:prstGeom prst="rect">
            <a:avLst/>
          </a:prstGeom>
          <a:noFill/>
        </p:spPr>
        <p:txBody>
          <a:bodyPr wrap="square" lIns="91440" tIns="45720" rIns="91440" bIns="45720" rtlCol="0" anchor="t">
            <a:spAutoFit/>
          </a:bodyPr>
          <a:lstStyle/>
          <a:p>
            <a:pPr algn="ctr"/>
            <a:r>
              <a:rPr lang="en-US" sz="1200" b="1">
                <a:latin typeface="Calibri"/>
                <a:cs typeface="Calibri Light"/>
              </a:rPr>
              <a:t>Repair smart product</a:t>
            </a:r>
          </a:p>
        </p:txBody>
      </p:sp>
      <p:sp>
        <p:nvSpPr>
          <p:cNvPr id="12" name="TextBox 11">
            <a:extLst>
              <a:ext uri="{FF2B5EF4-FFF2-40B4-BE49-F238E27FC236}">
                <a16:creationId xmlns:a16="http://schemas.microsoft.com/office/drawing/2014/main" id="{AB73D6CC-85C4-49FF-BD11-F90C900B8B85}"/>
              </a:ext>
            </a:extLst>
          </p:cNvPr>
          <p:cNvSpPr txBox="1"/>
          <p:nvPr/>
        </p:nvSpPr>
        <p:spPr>
          <a:xfrm>
            <a:off x="7819053" y="3960844"/>
            <a:ext cx="558282" cy="45358"/>
          </a:xfrm>
          <a:prstGeom prst="rect">
            <a:avLst/>
          </a:prstGeom>
        </p:spPr>
        <p:txBody>
          <a:bodyPr lIns="91440" tIns="45720" rIns="91440" bIns="45720" anchor="t">
            <a:normAutofit fontScale="25000" lnSpcReduction="20000"/>
          </a:bodyPr>
          <a:lstStyle/>
          <a:p>
            <a:endParaRPr lang="en-US">
              <a:cs typeface="Calibri"/>
            </a:endParaRPr>
          </a:p>
        </p:txBody>
      </p:sp>
      <p:pic>
        <p:nvPicPr>
          <p:cNvPr id="18" name="Picture 18" descr="Icon&#10;&#10;Description automatically generated">
            <a:extLst>
              <a:ext uri="{FF2B5EF4-FFF2-40B4-BE49-F238E27FC236}">
                <a16:creationId xmlns:a16="http://schemas.microsoft.com/office/drawing/2014/main" id="{B3626580-1D63-44D1-94BE-74B4FAE30E63}"/>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40286" y="4437979"/>
            <a:ext cx="641266" cy="625715"/>
          </a:xfrm>
          <a:prstGeom prst="rect">
            <a:avLst/>
          </a:prstGeom>
        </p:spPr>
      </p:pic>
      <p:sp>
        <p:nvSpPr>
          <p:cNvPr id="19" name="TextBox 18">
            <a:extLst>
              <a:ext uri="{FF2B5EF4-FFF2-40B4-BE49-F238E27FC236}">
                <a16:creationId xmlns:a16="http://schemas.microsoft.com/office/drawing/2014/main" id="{8719FD12-D692-43C0-A03C-679E62A84684}"/>
              </a:ext>
            </a:extLst>
          </p:cNvPr>
          <p:cNvSpPr txBox="1"/>
          <p:nvPr/>
        </p:nvSpPr>
        <p:spPr>
          <a:xfrm>
            <a:off x="270199" y="5880229"/>
            <a:ext cx="423766" cy="737378"/>
          </a:xfrm>
          <a:prstGeom prst="rect">
            <a:avLst/>
          </a:prstGeom>
        </p:spPr>
        <p:txBody>
          <a:bodyPr lIns="91440" tIns="45720" rIns="91440" bIns="45720" anchor="t">
            <a:normAutofit/>
          </a:bodyPr>
          <a:lstStyle/>
          <a:p>
            <a:endParaRPr lang="en-US">
              <a:cs typeface="Calibri"/>
            </a:endParaRPr>
          </a:p>
        </p:txBody>
      </p:sp>
      <p:pic>
        <p:nvPicPr>
          <p:cNvPr id="44" name="Picture 44" descr="Cancel Denied Delete · Free vector graphic on Pixabay">
            <a:extLst>
              <a:ext uri="{FF2B5EF4-FFF2-40B4-BE49-F238E27FC236}">
                <a16:creationId xmlns:a16="http://schemas.microsoft.com/office/drawing/2014/main" id="{A119D563-92FD-425C-BF16-5257DCF0A08B}"/>
              </a:ext>
            </a:extLst>
          </p:cNvPr>
          <p:cNvPicPr>
            <a:picLocks noChangeAspect="1"/>
          </p:cNvPicPr>
          <p:nvPr/>
        </p:nvPicPr>
        <p:blipFill>
          <a:blip r:embed="rId12"/>
          <a:stretch>
            <a:fillRect/>
          </a:stretch>
        </p:blipFill>
        <p:spPr>
          <a:xfrm>
            <a:off x="1139889" y="5149969"/>
            <a:ext cx="503854" cy="508022"/>
          </a:xfrm>
          <a:prstGeom prst="rect">
            <a:avLst/>
          </a:prstGeom>
        </p:spPr>
      </p:pic>
      <p:pic>
        <p:nvPicPr>
          <p:cNvPr id="45" name="Picture 45" descr="Free illustration: Shopping Cart, Expense, E-Commerce ...">
            <a:extLst>
              <a:ext uri="{FF2B5EF4-FFF2-40B4-BE49-F238E27FC236}">
                <a16:creationId xmlns:a16="http://schemas.microsoft.com/office/drawing/2014/main" id="{EF6B6866-E9BC-40C8-B487-42F3C22F767D}"/>
              </a:ext>
            </a:extLst>
          </p:cNvPr>
          <p:cNvPicPr>
            <a:picLocks noChangeAspect="1"/>
          </p:cNvPicPr>
          <p:nvPr/>
        </p:nvPicPr>
        <p:blipFill>
          <a:blip r:embed="rId13"/>
          <a:stretch>
            <a:fillRect/>
          </a:stretch>
        </p:blipFill>
        <p:spPr>
          <a:xfrm>
            <a:off x="1023256" y="5012092"/>
            <a:ext cx="737119" cy="744895"/>
          </a:xfrm>
          <a:prstGeom prst="rect">
            <a:avLst/>
          </a:prstGeom>
        </p:spPr>
      </p:pic>
      <p:sp>
        <p:nvSpPr>
          <p:cNvPr id="50" name="TextBox 49">
            <a:extLst>
              <a:ext uri="{FF2B5EF4-FFF2-40B4-BE49-F238E27FC236}">
                <a16:creationId xmlns:a16="http://schemas.microsoft.com/office/drawing/2014/main" id="{198F8C9A-D077-4F2A-A6CF-9DF3C623A6CB}"/>
              </a:ext>
            </a:extLst>
          </p:cNvPr>
          <p:cNvSpPr txBox="1"/>
          <p:nvPr/>
        </p:nvSpPr>
        <p:spPr>
          <a:xfrm>
            <a:off x="8984967" y="3731562"/>
            <a:ext cx="1015055" cy="461665"/>
          </a:xfrm>
          <a:prstGeom prst="rect">
            <a:avLst/>
          </a:prstGeom>
          <a:noFill/>
        </p:spPr>
        <p:txBody>
          <a:bodyPr wrap="square" lIns="91440" tIns="45720" rIns="91440" bIns="45720" rtlCol="0" anchor="t">
            <a:spAutoFit/>
          </a:bodyPr>
          <a:lstStyle/>
          <a:p>
            <a:pPr algn="ctr"/>
            <a:r>
              <a:rPr lang="en-US" sz="1200" b="1">
                <a:latin typeface="Calibri"/>
                <a:cs typeface="Calibri Light"/>
              </a:rPr>
              <a:t>Repair smart product</a:t>
            </a:r>
          </a:p>
        </p:txBody>
      </p:sp>
      <p:sp>
        <p:nvSpPr>
          <p:cNvPr id="51" name="TextBox 50">
            <a:extLst>
              <a:ext uri="{FF2B5EF4-FFF2-40B4-BE49-F238E27FC236}">
                <a16:creationId xmlns:a16="http://schemas.microsoft.com/office/drawing/2014/main" id="{DD11260D-C084-44C5-A322-F98504799342}"/>
              </a:ext>
            </a:extLst>
          </p:cNvPr>
          <p:cNvSpPr txBox="1"/>
          <p:nvPr/>
        </p:nvSpPr>
        <p:spPr>
          <a:xfrm>
            <a:off x="9995783" y="3723786"/>
            <a:ext cx="851770" cy="461665"/>
          </a:xfrm>
          <a:prstGeom prst="rect">
            <a:avLst/>
          </a:prstGeom>
          <a:noFill/>
        </p:spPr>
        <p:txBody>
          <a:bodyPr wrap="square" lIns="91440" tIns="45720" rIns="91440" bIns="45720" rtlCol="0" anchor="t">
            <a:spAutoFit/>
          </a:bodyPr>
          <a:lstStyle/>
          <a:p>
            <a:pPr algn="ctr"/>
            <a:r>
              <a:rPr lang="en-US" sz="1200" b="1">
                <a:latin typeface="Calibri"/>
                <a:cs typeface="Calibri Light"/>
              </a:rPr>
              <a:t>Repair or trade</a:t>
            </a:r>
          </a:p>
        </p:txBody>
      </p:sp>
      <p:sp>
        <p:nvSpPr>
          <p:cNvPr id="52" name="TextBox 51">
            <a:extLst>
              <a:ext uri="{FF2B5EF4-FFF2-40B4-BE49-F238E27FC236}">
                <a16:creationId xmlns:a16="http://schemas.microsoft.com/office/drawing/2014/main" id="{2143D5F1-685C-4F83-98CF-D0EF32841EB3}"/>
              </a:ext>
            </a:extLst>
          </p:cNvPr>
          <p:cNvSpPr txBox="1"/>
          <p:nvPr/>
        </p:nvSpPr>
        <p:spPr>
          <a:xfrm>
            <a:off x="6967481" y="2422799"/>
            <a:ext cx="4880674" cy="553998"/>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000" b="1" i="1">
                <a:solidFill>
                  <a:srgbClr val="000000"/>
                </a:solidFill>
                <a:latin typeface="Calibri"/>
                <a:cs typeface="Calibri"/>
              </a:rPr>
              <a:t>After the warranty is expired and the product is spoilt, Chinese consumers may purchase other Smart home products from competing firms, which may be cheaper or more highly differentiated as no customer loyalty is fostered through incentives or significant savings</a:t>
            </a:r>
            <a:endParaRPr lang="en-US" sz="1000" b="1" i="1">
              <a:solidFill>
                <a:srgbClr val="000000"/>
              </a:solidFill>
              <a:effectLst/>
              <a:latin typeface="Calibri"/>
              <a:cs typeface="Calibri"/>
            </a:endParaRPr>
          </a:p>
        </p:txBody>
      </p:sp>
      <p:sp>
        <p:nvSpPr>
          <p:cNvPr id="53" name="TextBox 52">
            <a:extLst>
              <a:ext uri="{FF2B5EF4-FFF2-40B4-BE49-F238E27FC236}">
                <a16:creationId xmlns:a16="http://schemas.microsoft.com/office/drawing/2014/main" id="{BBFF8DE3-C5D3-4ED7-9E91-32BB660F0C71}"/>
              </a:ext>
            </a:extLst>
          </p:cNvPr>
          <p:cNvSpPr txBox="1"/>
          <p:nvPr/>
        </p:nvSpPr>
        <p:spPr>
          <a:xfrm>
            <a:off x="6998583" y="4218942"/>
            <a:ext cx="4849573" cy="553998"/>
          </a:xfrm>
          <a:prstGeom prst="rect">
            <a:avLst/>
          </a:prstGeom>
          <a:solidFill>
            <a:schemeClr val="bg1">
              <a:lumMod val="95000"/>
            </a:schemeClr>
          </a:solidFill>
          <a:ln>
            <a:noFill/>
          </a:ln>
        </p:spPr>
        <p:txBody>
          <a:bodyPr wrap="square" lIns="91440" tIns="45720" rIns="91440" bIns="45720" rtlCol="0" anchor="t">
            <a:spAutoFit/>
          </a:bodyPr>
          <a:lstStyle/>
          <a:p>
            <a:pPr algn="ctr"/>
            <a:r>
              <a:rPr lang="en-US" sz="1000" b="1" i="1">
                <a:latin typeface="Calibri"/>
                <a:cs typeface="Calibri Light"/>
              </a:rPr>
              <a:t>The warranty can potentially last the lifetime of the customer, and the subscription fees will be perceived by value conscious customers as investments to lengthen the useful life of their favorite products or acquire the latest gadgets at cheaper prices.</a:t>
            </a:r>
            <a:endParaRPr lang="en-US" sz="1000" b="1" i="1">
              <a:effectLst/>
              <a:latin typeface="Calibri"/>
              <a:cs typeface="Calibri Light"/>
            </a:endParaRPr>
          </a:p>
        </p:txBody>
      </p:sp>
      <p:sp>
        <p:nvSpPr>
          <p:cNvPr id="55" name="TextBox 54">
            <a:extLst>
              <a:ext uri="{FF2B5EF4-FFF2-40B4-BE49-F238E27FC236}">
                <a16:creationId xmlns:a16="http://schemas.microsoft.com/office/drawing/2014/main" id="{72969F37-DD5F-4C6B-BD36-4B0DEF01C58D}"/>
              </a:ext>
            </a:extLst>
          </p:cNvPr>
          <p:cNvSpPr txBox="1"/>
          <p:nvPr/>
        </p:nvSpPr>
        <p:spPr>
          <a:xfrm>
            <a:off x="6179534" y="4886392"/>
            <a:ext cx="5671995" cy="1600438"/>
          </a:xfrm>
          <a:prstGeom prst="rect">
            <a:avLst/>
          </a:prstGeom>
          <a:solidFill>
            <a:schemeClr val="accent2">
              <a:lumMod val="40000"/>
              <a:lumOff val="60000"/>
            </a:schemeClr>
          </a:solidFill>
          <a:ln>
            <a:solidFill>
              <a:schemeClr val="tx1"/>
            </a:solidFill>
          </a:ln>
        </p:spPr>
        <p:txBody>
          <a:bodyPr wrap="square" lIns="91440" tIns="45720" rIns="91440" bIns="45720" rtlCol="0" anchor="t">
            <a:spAutoFit/>
          </a:bodyPr>
          <a:lstStyle/>
          <a:p>
            <a:pPr algn="ctr"/>
            <a:endParaRPr lang="en-US" sz="1400">
              <a:latin typeface="+mj-lt"/>
              <a:cs typeface="Calibri Light"/>
            </a:endParaRPr>
          </a:p>
          <a:p>
            <a:pPr algn="ctr"/>
            <a:r>
              <a:rPr lang="en-US" sz="1400">
                <a:latin typeface="+mj-lt"/>
                <a:cs typeface="Calibri Light"/>
              </a:rPr>
              <a:t>Subscription based warranties that increase customer savings will</a:t>
            </a:r>
            <a:r>
              <a:rPr lang="en-US" sz="1400" b="1">
                <a:latin typeface="+mj-lt"/>
                <a:cs typeface="Calibri Light"/>
              </a:rPr>
              <a:t> </a:t>
            </a:r>
            <a:r>
              <a:rPr lang="en-US" sz="1400" b="1">
                <a:latin typeface="Calibri"/>
                <a:cs typeface="Calibri Light"/>
              </a:rPr>
              <a:t>increase price-to-value ratio</a:t>
            </a:r>
            <a:r>
              <a:rPr lang="en-US" sz="1400">
                <a:latin typeface="+mj-lt"/>
                <a:cs typeface="Calibri Light"/>
              </a:rPr>
              <a:t> and hence </a:t>
            </a:r>
            <a:r>
              <a:rPr lang="en-US" sz="1400" b="1">
                <a:latin typeface="Calibri"/>
                <a:cs typeface="Calibri Light"/>
              </a:rPr>
              <a:t>capture customer lifetime value in the rapidly growing smart home market</a:t>
            </a:r>
            <a:r>
              <a:rPr lang="en-US" sz="1400">
                <a:latin typeface="+mj-lt"/>
                <a:cs typeface="Calibri Light"/>
              </a:rPr>
              <a:t>, strengthening the Xiaomi brand name as it </a:t>
            </a:r>
            <a:r>
              <a:rPr lang="en-US" sz="1400" b="1">
                <a:latin typeface="Calibri"/>
                <a:cs typeface="Calibri Light"/>
              </a:rPr>
              <a:t>builds brand loyalty in everyday products beyond the phone</a:t>
            </a:r>
            <a:endParaRPr lang="en-US">
              <a:cs typeface="Calibri"/>
            </a:endParaRPr>
          </a:p>
          <a:p>
            <a:pPr algn="ctr"/>
            <a:endParaRPr lang="en-US" sz="1400" b="1">
              <a:latin typeface="Calibri"/>
              <a:cs typeface="Calibri Light"/>
            </a:endParaRPr>
          </a:p>
          <a:p>
            <a:pPr algn="ctr"/>
            <a:endParaRPr lang="en-US" sz="1400" b="1">
              <a:latin typeface="Calibri"/>
              <a:cs typeface="Calibri Light"/>
            </a:endParaRPr>
          </a:p>
        </p:txBody>
      </p:sp>
      <p:cxnSp>
        <p:nvCxnSpPr>
          <p:cNvPr id="58" name="Straight Arrow Connector 57">
            <a:extLst>
              <a:ext uri="{FF2B5EF4-FFF2-40B4-BE49-F238E27FC236}">
                <a16:creationId xmlns:a16="http://schemas.microsoft.com/office/drawing/2014/main" id="{C94C25BA-1EDF-49CA-A88C-18B292B4BE11}"/>
              </a:ext>
            </a:extLst>
          </p:cNvPr>
          <p:cNvCxnSpPr/>
          <p:nvPr/>
        </p:nvCxnSpPr>
        <p:spPr>
          <a:xfrm flipV="1">
            <a:off x="8002555" y="1732385"/>
            <a:ext cx="3791338" cy="264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8FE994-4F82-4EEA-9351-FB08B2A2A4D2}"/>
              </a:ext>
            </a:extLst>
          </p:cNvPr>
          <p:cNvCxnSpPr>
            <a:cxnSpLocks/>
          </p:cNvCxnSpPr>
          <p:nvPr/>
        </p:nvCxnSpPr>
        <p:spPr>
          <a:xfrm flipV="1">
            <a:off x="8025881" y="3466324"/>
            <a:ext cx="3791338" cy="264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0B16A5F-E1DB-4B81-A95E-F781C7A6AB74}"/>
              </a:ext>
            </a:extLst>
          </p:cNvPr>
          <p:cNvSpPr txBox="1"/>
          <p:nvPr/>
        </p:nvSpPr>
        <p:spPr>
          <a:xfrm>
            <a:off x="9925803" y="1927645"/>
            <a:ext cx="1038382" cy="461665"/>
          </a:xfrm>
          <a:prstGeom prst="rect">
            <a:avLst/>
          </a:prstGeom>
          <a:noFill/>
        </p:spPr>
        <p:txBody>
          <a:bodyPr wrap="square" lIns="91440" tIns="45720" rIns="91440" bIns="45720" rtlCol="0" anchor="t">
            <a:spAutoFit/>
          </a:bodyPr>
          <a:lstStyle/>
          <a:p>
            <a:pPr algn="ctr"/>
            <a:r>
              <a:rPr lang="en-US" sz="1200" b="1">
                <a:latin typeface="Calibri"/>
                <a:cs typeface="Calibri Light"/>
              </a:rPr>
              <a:t>Product disposal</a:t>
            </a:r>
          </a:p>
        </p:txBody>
      </p:sp>
      <p:sp>
        <p:nvSpPr>
          <p:cNvPr id="61" name="TextBox 60">
            <a:extLst>
              <a:ext uri="{FF2B5EF4-FFF2-40B4-BE49-F238E27FC236}">
                <a16:creationId xmlns:a16="http://schemas.microsoft.com/office/drawing/2014/main" id="{0123E799-7F67-4632-8197-0AB3AD2F42B1}"/>
              </a:ext>
            </a:extLst>
          </p:cNvPr>
          <p:cNvSpPr txBox="1"/>
          <p:nvPr/>
        </p:nvSpPr>
        <p:spPr>
          <a:xfrm>
            <a:off x="10718906" y="1989849"/>
            <a:ext cx="1038382" cy="276999"/>
          </a:xfrm>
          <a:prstGeom prst="rect">
            <a:avLst/>
          </a:prstGeom>
          <a:noFill/>
        </p:spPr>
        <p:txBody>
          <a:bodyPr wrap="square" lIns="91440" tIns="45720" rIns="91440" bIns="45720" rtlCol="0" anchor="t">
            <a:spAutoFit/>
          </a:bodyPr>
          <a:lstStyle/>
          <a:p>
            <a:pPr algn="ctr"/>
            <a:r>
              <a:rPr lang="en-US" sz="1200" b="1">
                <a:latin typeface="Calibri"/>
                <a:cs typeface="Calibri Light"/>
              </a:rPr>
              <a:t>Purchase</a:t>
            </a:r>
          </a:p>
        </p:txBody>
      </p:sp>
      <p:sp>
        <p:nvSpPr>
          <p:cNvPr id="62" name="TextBox 61">
            <a:extLst>
              <a:ext uri="{FF2B5EF4-FFF2-40B4-BE49-F238E27FC236}">
                <a16:creationId xmlns:a16="http://schemas.microsoft.com/office/drawing/2014/main" id="{89E25D66-3597-4E69-B1F8-A1DBD359F041}"/>
              </a:ext>
            </a:extLst>
          </p:cNvPr>
          <p:cNvSpPr txBox="1"/>
          <p:nvPr/>
        </p:nvSpPr>
        <p:spPr>
          <a:xfrm>
            <a:off x="8028581" y="1989849"/>
            <a:ext cx="1038382" cy="276999"/>
          </a:xfrm>
          <a:prstGeom prst="rect">
            <a:avLst/>
          </a:prstGeom>
          <a:noFill/>
        </p:spPr>
        <p:txBody>
          <a:bodyPr wrap="square" lIns="91440" tIns="45720" rIns="91440" bIns="45720" rtlCol="0" anchor="t">
            <a:spAutoFit/>
          </a:bodyPr>
          <a:lstStyle/>
          <a:p>
            <a:pPr algn="ctr"/>
            <a:r>
              <a:rPr lang="en-US" sz="1200" b="1">
                <a:latin typeface="Calibri"/>
                <a:cs typeface="Calibri Light"/>
              </a:rPr>
              <a:t>Purchase</a:t>
            </a:r>
          </a:p>
        </p:txBody>
      </p:sp>
      <p:sp>
        <p:nvSpPr>
          <p:cNvPr id="63" name="TextBox 62">
            <a:extLst>
              <a:ext uri="{FF2B5EF4-FFF2-40B4-BE49-F238E27FC236}">
                <a16:creationId xmlns:a16="http://schemas.microsoft.com/office/drawing/2014/main" id="{18ACA910-FD97-4BF8-8CFD-6B934C18D5C2}"/>
              </a:ext>
            </a:extLst>
          </p:cNvPr>
          <p:cNvSpPr txBox="1"/>
          <p:nvPr/>
        </p:nvSpPr>
        <p:spPr>
          <a:xfrm>
            <a:off x="7950825" y="3770441"/>
            <a:ext cx="1038382" cy="276999"/>
          </a:xfrm>
          <a:prstGeom prst="rect">
            <a:avLst/>
          </a:prstGeom>
          <a:noFill/>
        </p:spPr>
        <p:txBody>
          <a:bodyPr wrap="square" lIns="91440" tIns="45720" rIns="91440" bIns="45720" rtlCol="0" anchor="t">
            <a:spAutoFit/>
          </a:bodyPr>
          <a:lstStyle/>
          <a:p>
            <a:pPr algn="ctr"/>
            <a:r>
              <a:rPr lang="en-US" sz="1200" b="1">
                <a:latin typeface="Calibri"/>
                <a:cs typeface="Calibri Light"/>
              </a:rPr>
              <a:t>Purchase</a:t>
            </a:r>
          </a:p>
        </p:txBody>
      </p:sp>
      <p:sp>
        <p:nvSpPr>
          <p:cNvPr id="64" name="TextBox 63">
            <a:extLst>
              <a:ext uri="{FF2B5EF4-FFF2-40B4-BE49-F238E27FC236}">
                <a16:creationId xmlns:a16="http://schemas.microsoft.com/office/drawing/2014/main" id="{67ACDBB4-5A1E-44C7-8E90-EBCE111A4F12}"/>
              </a:ext>
            </a:extLst>
          </p:cNvPr>
          <p:cNvSpPr txBox="1"/>
          <p:nvPr/>
        </p:nvSpPr>
        <p:spPr>
          <a:xfrm>
            <a:off x="10781110" y="3731562"/>
            <a:ext cx="1046157" cy="461665"/>
          </a:xfrm>
          <a:prstGeom prst="rect">
            <a:avLst/>
          </a:prstGeom>
          <a:noFill/>
        </p:spPr>
        <p:txBody>
          <a:bodyPr wrap="square" lIns="91440" tIns="45720" rIns="91440" bIns="45720" rtlCol="0" anchor="t">
            <a:spAutoFit/>
          </a:bodyPr>
          <a:lstStyle/>
          <a:p>
            <a:pPr algn="ctr"/>
            <a:r>
              <a:rPr lang="en-US" sz="1200" b="1">
                <a:latin typeface="Calibri"/>
                <a:cs typeface="Calibri Light"/>
              </a:rPr>
              <a:t>Perpetual value</a:t>
            </a:r>
          </a:p>
        </p:txBody>
      </p:sp>
      <p:pic>
        <p:nvPicPr>
          <p:cNvPr id="67" name="Picture 67" descr="Icon&#10;&#10;Description automatically generated">
            <a:extLst>
              <a:ext uri="{FF2B5EF4-FFF2-40B4-BE49-F238E27FC236}">
                <a16:creationId xmlns:a16="http://schemas.microsoft.com/office/drawing/2014/main" id="{30685C80-505C-4E2B-A697-8FAD6A5A8CFF}"/>
              </a:ext>
            </a:extLst>
          </p:cNvPr>
          <p:cNvPicPr>
            <a:picLocks noChangeAspect="1"/>
          </p:cNvPicPr>
          <p:nvPr/>
        </p:nvPicPr>
        <p:blipFill>
          <a:blip r:embed="rId14"/>
          <a:stretch>
            <a:fillRect/>
          </a:stretch>
        </p:blipFill>
        <p:spPr>
          <a:xfrm>
            <a:off x="9249745" y="3247052"/>
            <a:ext cx="496079" cy="527180"/>
          </a:xfrm>
          <a:prstGeom prst="rect">
            <a:avLst/>
          </a:prstGeom>
        </p:spPr>
      </p:pic>
      <p:pic>
        <p:nvPicPr>
          <p:cNvPr id="68" name="Picture 67" descr="Icon&#10;&#10;Description automatically generated">
            <a:extLst>
              <a:ext uri="{FF2B5EF4-FFF2-40B4-BE49-F238E27FC236}">
                <a16:creationId xmlns:a16="http://schemas.microsoft.com/office/drawing/2014/main" id="{993C0368-64CC-4331-96F1-CFB8F79B9E09}"/>
              </a:ext>
            </a:extLst>
          </p:cNvPr>
          <p:cNvPicPr>
            <a:picLocks noChangeAspect="1"/>
          </p:cNvPicPr>
          <p:nvPr/>
        </p:nvPicPr>
        <p:blipFill>
          <a:blip r:embed="rId14"/>
          <a:stretch>
            <a:fillRect/>
          </a:stretch>
        </p:blipFill>
        <p:spPr>
          <a:xfrm>
            <a:off x="9249746" y="1435358"/>
            <a:ext cx="496079" cy="527180"/>
          </a:xfrm>
          <a:prstGeom prst="rect">
            <a:avLst/>
          </a:prstGeom>
        </p:spPr>
      </p:pic>
      <p:pic>
        <p:nvPicPr>
          <p:cNvPr id="69" name="Picture 69">
            <a:extLst>
              <a:ext uri="{FF2B5EF4-FFF2-40B4-BE49-F238E27FC236}">
                <a16:creationId xmlns:a16="http://schemas.microsoft.com/office/drawing/2014/main" id="{EE839784-1C72-4613-B936-07C071EC5552}"/>
              </a:ext>
            </a:extLst>
          </p:cNvPr>
          <p:cNvPicPr>
            <a:picLocks noChangeAspect="1"/>
          </p:cNvPicPr>
          <p:nvPr/>
        </p:nvPicPr>
        <p:blipFill>
          <a:blip r:embed="rId15"/>
          <a:stretch>
            <a:fillRect/>
          </a:stretch>
        </p:blipFill>
        <p:spPr>
          <a:xfrm>
            <a:off x="8145625" y="1435359"/>
            <a:ext cx="643812" cy="620486"/>
          </a:xfrm>
          <a:prstGeom prst="rect">
            <a:avLst/>
          </a:prstGeom>
        </p:spPr>
      </p:pic>
      <p:pic>
        <p:nvPicPr>
          <p:cNvPr id="70" name="Picture 69">
            <a:extLst>
              <a:ext uri="{FF2B5EF4-FFF2-40B4-BE49-F238E27FC236}">
                <a16:creationId xmlns:a16="http://schemas.microsoft.com/office/drawing/2014/main" id="{A58C8A1B-6D37-41B7-BFC8-1AD02111EABF}"/>
              </a:ext>
            </a:extLst>
          </p:cNvPr>
          <p:cNvPicPr>
            <a:picLocks noChangeAspect="1"/>
          </p:cNvPicPr>
          <p:nvPr/>
        </p:nvPicPr>
        <p:blipFill>
          <a:blip r:embed="rId15"/>
          <a:stretch>
            <a:fillRect/>
          </a:stretch>
        </p:blipFill>
        <p:spPr>
          <a:xfrm>
            <a:off x="8145624" y="3200399"/>
            <a:ext cx="643812" cy="620486"/>
          </a:xfrm>
          <a:prstGeom prst="rect">
            <a:avLst/>
          </a:prstGeom>
        </p:spPr>
      </p:pic>
      <p:pic>
        <p:nvPicPr>
          <p:cNvPr id="71" name="Picture 71" descr="Icon, arrow&#10;&#10;Description automatically generated">
            <a:extLst>
              <a:ext uri="{FF2B5EF4-FFF2-40B4-BE49-F238E27FC236}">
                <a16:creationId xmlns:a16="http://schemas.microsoft.com/office/drawing/2014/main" id="{D8479343-2565-4B45-BCC5-37ED9A60939F}"/>
              </a:ext>
            </a:extLst>
          </p:cNvPr>
          <p:cNvPicPr>
            <a:picLocks noChangeAspect="1"/>
          </p:cNvPicPr>
          <p:nvPr/>
        </p:nvPicPr>
        <p:blipFill>
          <a:blip r:embed="rId16"/>
          <a:stretch>
            <a:fillRect/>
          </a:stretch>
        </p:blipFill>
        <p:spPr>
          <a:xfrm>
            <a:off x="10136155" y="3200398"/>
            <a:ext cx="566058" cy="581609"/>
          </a:xfrm>
          <a:prstGeom prst="rect">
            <a:avLst/>
          </a:prstGeom>
        </p:spPr>
      </p:pic>
      <p:pic>
        <p:nvPicPr>
          <p:cNvPr id="72" name="Picture 72" descr="Icon&#10;&#10;Description automatically generated">
            <a:extLst>
              <a:ext uri="{FF2B5EF4-FFF2-40B4-BE49-F238E27FC236}">
                <a16:creationId xmlns:a16="http://schemas.microsoft.com/office/drawing/2014/main" id="{17E908A9-AE40-4ABC-AC87-A497B2E8935E}"/>
              </a:ext>
            </a:extLst>
          </p:cNvPr>
          <p:cNvPicPr>
            <a:picLocks noChangeAspect="1"/>
          </p:cNvPicPr>
          <p:nvPr/>
        </p:nvPicPr>
        <p:blipFill>
          <a:blip r:embed="rId17"/>
          <a:stretch>
            <a:fillRect/>
          </a:stretch>
        </p:blipFill>
        <p:spPr>
          <a:xfrm>
            <a:off x="10128380" y="1380929"/>
            <a:ext cx="573833" cy="581609"/>
          </a:xfrm>
          <a:prstGeom prst="rect">
            <a:avLst/>
          </a:prstGeom>
        </p:spPr>
      </p:pic>
      <p:pic>
        <p:nvPicPr>
          <p:cNvPr id="73" name="Picture 73" descr="Icon&#10;&#10;Description automatically generated">
            <a:extLst>
              <a:ext uri="{FF2B5EF4-FFF2-40B4-BE49-F238E27FC236}">
                <a16:creationId xmlns:a16="http://schemas.microsoft.com/office/drawing/2014/main" id="{6C5F3709-9513-4B93-AABD-403991C41A7A}"/>
              </a:ext>
            </a:extLst>
          </p:cNvPr>
          <p:cNvPicPr>
            <a:picLocks noChangeAspect="1"/>
          </p:cNvPicPr>
          <p:nvPr/>
        </p:nvPicPr>
        <p:blipFill>
          <a:blip r:embed="rId18"/>
          <a:stretch>
            <a:fillRect/>
          </a:stretch>
        </p:blipFill>
        <p:spPr>
          <a:xfrm>
            <a:off x="11030339" y="3192623"/>
            <a:ext cx="542732" cy="581609"/>
          </a:xfrm>
          <a:prstGeom prst="rect">
            <a:avLst/>
          </a:prstGeom>
        </p:spPr>
      </p:pic>
      <p:pic>
        <p:nvPicPr>
          <p:cNvPr id="74" name="Picture 74">
            <a:extLst>
              <a:ext uri="{FF2B5EF4-FFF2-40B4-BE49-F238E27FC236}">
                <a16:creationId xmlns:a16="http://schemas.microsoft.com/office/drawing/2014/main" id="{03D32EF0-EF73-4C39-9AA2-D665A7F9E68D}"/>
              </a:ext>
            </a:extLst>
          </p:cNvPr>
          <p:cNvPicPr>
            <a:picLocks noChangeAspect="1"/>
          </p:cNvPicPr>
          <p:nvPr/>
        </p:nvPicPr>
        <p:blipFill>
          <a:blip r:embed="rId19"/>
          <a:stretch>
            <a:fillRect/>
          </a:stretch>
        </p:blipFill>
        <p:spPr>
          <a:xfrm>
            <a:off x="10913706" y="1349828"/>
            <a:ext cx="286139" cy="317241"/>
          </a:xfrm>
          <a:prstGeom prst="rect">
            <a:avLst/>
          </a:prstGeom>
        </p:spPr>
      </p:pic>
      <p:pic>
        <p:nvPicPr>
          <p:cNvPr id="75" name="Picture 75" descr="Logo, company name&#10;&#10;Description automatically generated">
            <a:extLst>
              <a:ext uri="{FF2B5EF4-FFF2-40B4-BE49-F238E27FC236}">
                <a16:creationId xmlns:a16="http://schemas.microsoft.com/office/drawing/2014/main" id="{FE7EE588-1736-4A60-8BBA-9C0706199063}"/>
              </a:ext>
            </a:extLst>
          </p:cNvPr>
          <p:cNvPicPr>
            <a:picLocks noChangeAspect="1"/>
          </p:cNvPicPr>
          <p:nvPr/>
        </p:nvPicPr>
        <p:blipFill>
          <a:blip r:embed="rId20"/>
          <a:stretch>
            <a:fillRect/>
          </a:stretch>
        </p:blipFill>
        <p:spPr>
          <a:xfrm>
            <a:off x="11232502" y="1380930"/>
            <a:ext cx="286140" cy="317242"/>
          </a:xfrm>
          <a:prstGeom prst="rect">
            <a:avLst/>
          </a:prstGeom>
        </p:spPr>
      </p:pic>
      <p:pic>
        <p:nvPicPr>
          <p:cNvPr id="76" name="Picture 76" descr="Logo, icon&#10;&#10;Description automatically generated">
            <a:extLst>
              <a:ext uri="{FF2B5EF4-FFF2-40B4-BE49-F238E27FC236}">
                <a16:creationId xmlns:a16="http://schemas.microsoft.com/office/drawing/2014/main" id="{5EEBCE7A-4DC8-42AB-88AD-1A9E124A9366}"/>
              </a:ext>
            </a:extLst>
          </p:cNvPr>
          <p:cNvPicPr>
            <a:picLocks noChangeAspect="1"/>
          </p:cNvPicPr>
          <p:nvPr/>
        </p:nvPicPr>
        <p:blipFill>
          <a:blip r:embed="rId21"/>
          <a:stretch>
            <a:fillRect/>
          </a:stretch>
        </p:blipFill>
        <p:spPr>
          <a:xfrm>
            <a:off x="10929258" y="1793032"/>
            <a:ext cx="270588" cy="286139"/>
          </a:xfrm>
          <a:prstGeom prst="rect">
            <a:avLst/>
          </a:prstGeom>
        </p:spPr>
      </p:pic>
      <p:pic>
        <p:nvPicPr>
          <p:cNvPr id="77" name="Picture 77" descr="Logo&#10;&#10;Description automatically generated">
            <a:extLst>
              <a:ext uri="{FF2B5EF4-FFF2-40B4-BE49-F238E27FC236}">
                <a16:creationId xmlns:a16="http://schemas.microsoft.com/office/drawing/2014/main" id="{4C40D36E-2CDB-438B-B3AA-C84981E77ADA}"/>
              </a:ext>
            </a:extLst>
          </p:cNvPr>
          <p:cNvPicPr>
            <a:picLocks noChangeAspect="1"/>
          </p:cNvPicPr>
          <p:nvPr/>
        </p:nvPicPr>
        <p:blipFill>
          <a:blip r:embed="rId22"/>
          <a:stretch>
            <a:fillRect/>
          </a:stretch>
        </p:blipFill>
        <p:spPr>
          <a:xfrm>
            <a:off x="11232502" y="1715276"/>
            <a:ext cx="488303" cy="488303"/>
          </a:xfrm>
          <a:prstGeom prst="rect">
            <a:avLst/>
          </a:prstGeom>
        </p:spPr>
      </p:pic>
      <p:pic>
        <p:nvPicPr>
          <p:cNvPr id="78" name="Picture 76" descr="Logo, icon&#10;&#10;Description automatically generated">
            <a:extLst>
              <a:ext uri="{FF2B5EF4-FFF2-40B4-BE49-F238E27FC236}">
                <a16:creationId xmlns:a16="http://schemas.microsoft.com/office/drawing/2014/main" id="{21B41694-0C5B-4E9B-9717-5B3958356C5D}"/>
              </a:ext>
            </a:extLst>
          </p:cNvPr>
          <p:cNvPicPr>
            <a:picLocks noChangeAspect="1"/>
          </p:cNvPicPr>
          <p:nvPr/>
        </p:nvPicPr>
        <p:blipFill>
          <a:blip r:embed="rId21"/>
          <a:stretch>
            <a:fillRect/>
          </a:stretch>
        </p:blipFill>
        <p:spPr>
          <a:xfrm>
            <a:off x="11380237" y="3013786"/>
            <a:ext cx="270588" cy="286139"/>
          </a:xfrm>
          <a:prstGeom prst="rect">
            <a:avLst/>
          </a:prstGeom>
        </p:spPr>
      </p:pic>
      <p:pic>
        <p:nvPicPr>
          <p:cNvPr id="79" name="Picture 76" descr="Logo, icon&#10;&#10;Description automatically generated">
            <a:extLst>
              <a:ext uri="{FF2B5EF4-FFF2-40B4-BE49-F238E27FC236}">
                <a16:creationId xmlns:a16="http://schemas.microsoft.com/office/drawing/2014/main" id="{0A546491-5723-4FA1-A8CF-ED9A33466C1B}"/>
              </a:ext>
            </a:extLst>
          </p:cNvPr>
          <p:cNvPicPr>
            <a:picLocks noChangeAspect="1"/>
          </p:cNvPicPr>
          <p:nvPr/>
        </p:nvPicPr>
        <p:blipFill>
          <a:blip r:embed="rId21"/>
          <a:stretch>
            <a:fillRect/>
          </a:stretch>
        </p:blipFill>
        <p:spPr>
          <a:xfrm>
            <a:off x="8651033" y="3052663"/>
            <a:ext cx="270588" cy="286139"/>
          </a:xfrm>
          <a:prstGeom prst="rect">
            <a:avLst/>
          </a:prstGeom>
        </p:spPr>
      </p:pic>
      <p:pic>
        <p:nvPicPr>
          <p:cNvPr id="80" name="Picture 76" descr="Logo, icon&#10;&#10;Description automatically generated">
            <a:extLst>
              <a:ext uri="{FF2B5EF4-FFF2-40B4-BE49-F238E27FC236}">
                <a16:creationId xmlns:a16="http://schemas.microsoft.com/office/drawing/2014/main" id="{7236CDC0-1E84-4F96-9932-47AC67A9145C}"/>
              </a:ext>
            </a:extLst>
          </p:cNvPr>
          <p:cNvPicPr>
            <a:picLocks noChangeAspect="1"/>
          </p:cNvPicPr>
          <p:nvPr/>
        </p:nvPicPr>
        <p:blipFill>
          <a:blip r:embed="rId21"/>
          <a:stretch>
            <a:fillRect/>
          </a:stretch>
        </p:blipFill>
        <p:spPr>
          <a:xfrm>
            <a:off x="8651033" y="1295398"/>
            <a:ext cx="270588" cy="286139"/>
          </a:xfrm>
          <a:prstGeom prst="rect">
            <a:avLst/>
          </a:prstGeom>
        </p:spPr>
      </p:pic>
      <p:pic>
        <p:nvPicPr>
          <p:cNvPr id="82" name="Picture 82" descr="Icon&#10;&#10;Description automatically generated">
            <a:extLst>
              <a:ext uri="{FF2B5EF4-FFF2-40B4-BE49-F238E27FC236}">
                <a16:creationId xmlns:a16="http://schemas.microsoft.com/office/drawing/2014/main" id="{12C2AE5C-B884-4B62-8FA6-6A877FEC43AC}"/>
              </a:ext>
            </a:extLst>
          </p:cNvPr>
          <p:cNvPicPr>
            <a:picLocks noChangeAspect="1"/>
          </p:cNvPicPr>
          <p:nvPr/>
        </p:nvPicPr>
        <p:blipFill>
          <a:blip r:embed="rId23"/>
          <a:stretch>
            <a:fillRect/>
          </a:stretch>
        </p:blipFill>
        <p:spPr>
          <a:xfrm>
            <a:off x="6248400" y="1901890"/>
            <a:ext cx="604935" cy="589384"/>
          </a:xfrm>
          <a:prstGeom prst="rect">
            <a:avLst/>
          </a:prstGeom>
        </p:spPr>
      </p:pic>
      <p:cxnSp>
        <p:nvCxnSpPr>
          <p:cNvPr id="81" name="Straight Arrow Connector 80">
            <a:extLst>
              <a:ext uri="{FF2B5EF4-FFF2-40B4-BE49-F238E27FC236}">
                <a16:creationId xmlns:a16="http://schemas.microsoft.com/office/drawing/2014/main" id="{B6B66B43-785D-4E02-B448-39E32848E993}"/>
              </a:ext>
            </a:extLst>
          </p:cNvPr>
          <p:cNvCxnSpPr/>
          <p:nvPr/>
        </p:nvCxnSpPr>
        <p:spPr>
          <a:xfrm>
            <a:off x="2627373" y="6539373"/>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476AB39-966B-40CC-AE8F-1C3BA80A75F7}"/>
              </a:ext>
            </a:extLst>
          </p:cNvPr>
          <p:cNvSpPr txBox="1"/>
          <p:nvPr/>
        </p:nvSpPr>
        <p:spPr>
          <a:xfrm>
            <a:off x="2789298" y="6545383"/>
            <a:ext cx="84845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2"/>
                </a:solidFill>
                <a:latin typeface="Calibri Light"/>
                <a:cs typeface="Calibri Light"/>
              </a:rPr>
              <a:t>Introduction</a:t>
            </a:r>
          </a:p>
        </p:txBody>
      </p:sp>
      <p:cxnSp>
        <p:nvCxnSpPr>
          <p:cNvPr id="86" name="Straight Arrow Connector 85">
            <a:extLst>
              <a:ext uri="{FF2B5EF4-FFF2-40B4-BE49-F238E27FC236}">
                <a16:creationId xmlns:a16="http://schemas.microsoft.com/office/drawing/2014/main" id="{291F906B-11D2-45F6-AF45-4428BE5E5CF2}"/>
              </a:ext>
            </a:extLst>
          </p:cNvPr>
          <p:cNvCxnSpPr>
            <a:cxnSpLocks/>
          </p:cNvCxnSpPr>
          <p:nvPr/>
        </p:nvCxnSpPr>
        <p:spPr>
          <a:xfrm>
            <a:off x="3783523" y="6543762"/>
            <a:ext cx="1156501" cy="1643"/>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0DF074-BD4E-48A0-8F2C-4F13FAAAD4BE}"/>
              </a:ext>
            </a:extLst>
          </p:cNvPr>
          <p:cNvCxnSpPr/>
          <p:nvPr/>
        </p:nvCxnSpPr>
        <p:spPr>
          <a:xfrm>
            <a:off x="4940025" y="6539420"/>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D28B82D-46B3-4A46-9727-53C173F57357}"/>
              </a:ext>
            </a:extLst>
          </p:cNvPr>
          <p:cNvCxnSpPr/>
          <p:nvPr/>
        </p:nvCxnSpPr>
        <p:spPr>
          <a:xfrm>
            <a:off x="6096176" y="6539130"/>
            <a:ext cx="1156501" cy="164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BBFB9CA-5702-4BE4-8BFC-E399E4CEDE22}"/>
              </a:ext>
            </a:extLst>
          </p:cNvPr>
          <p:cNvCxnSpPr/>
          <p:nvPr/>
        </p:nvCxnSpPr>
        <p:spPr>
          <a:xfrm>
            <a:off x="7251625" y="6541532"/>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3C44BF9-1995-4406-9929-8D9EA6DA059C}"/>
              </a:ext>
            </a:extLst>
          </p:cNvPr>
          <p:cNvCxnSpPr/>
          <p:nvPr/>
        </p:nvCxnSpPr>
        <p:spPr>
          <a:xfrm>
            <a:off x="8408126" y="6541143"/>
            <a:ext cx="1156501" cy="1643"/>
          </a:xfrm>
          <a:prstGeom prst="straightConnector1">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B2300D91-F1F9-4599-AF73-2CF706A12E1B}"/>
              </a:ext>
            </a:extLst>
          </p:cNvPr>
          <p:cNvSpPr txBox="1"/>
          <p:nvPr/>
        </p:nvSpPr>
        <p:spPr>
          <a:xfrm>
            <a:off x="6248909" y="6562618"/>
            <a:ext cx="851033"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Light"/>
                <a:cs typeface="Calibri Light"/>
              </a:rPr>
              <a:t>Aftercare</a:t>
            </a:r>
          </a:p>
        </p:txBody>
      </p:sp>
      <p:sp>
        <p:nvSpPr>
          <p:cNvPr id="92" name="TextBox 91">
            <a:extLst>
              <a:ext uri="{FF2B5EF4-FFF2-40B4-BE49-F238E27FC236}">
                <a16:creationId xmlns:a16="http://schemas.microsoft.com/office/drawing/2014/main" id="{350937B7-4DD2-43D6-80F2-36FDF886D46C}"/>
              </a:ext>
            </a:extLst>
          </p:cNvPr>
          <p:cNvSpPr txBox="1"/>
          <p:nvPr/>
        </p:nvSpPr>
        <p:spPr>
          <a:xfrm>
            <a:off x="7377600" y="6562617"/>
            <a:ext cx="904549"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Feasibility</a:t>
            </a:r>
          </a:p>
        </p:txBody>
      </p:sp>
      <p:sp>
        <p:nvSpPr>
          <p:cNvPr id="93" name="TextBox 92">
            <a:extLst>
              <a:ext uri="{FF2B5EF4-FFF2-40B4-BE49-F238E27FC236}">
                <a16:creationId xmlns:a16="http://schemas.microsoft.com/office/drawing/2014/main" id="{32AD5207-92E2-49B0-9E6B-59D663A4B7C0}"/>
              </a:ext>
            </a:extLst>
          </p:cNvPr>
          <p:cNvSpPr txBox="1"/>
          <p:nvPr/>
        </p:nvSpPr>
        <p:spPr>
          <a:xfrm>
            <a:off x="8570332" y="6554724"/>
            <a:ext cx="8320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Conclusion</a:t>
            </a:r>
          </a:p>
        </p:txBody>
      </p:sp>
      <p:sp>
        <p:nvSpPr>
          <p:cNvPr id="94" name="TextBox 93">
            <a:extLst>
              <a:ext uri="{FF2B5EF4-FFF2-40B4-BE49-F238E27FC236}">
                <a16:creationId xmlns:a16="http://schemas.microsoft.com/office/drawing/2014/main" id="{BD7B0010-B5DB-4895-8D7C-E4403E262E65}"/>
              </a:ext>
            </a:extLst>
          </p:cNvPr>
          <p:cNvSpPr txBox="1"/>
          <p:nvPr/>
        </p:nvSpPr>
        <p:spPr>
          <a:xfrm>
            <a:off x="4002703" y="6508801"/>
            <a:ext cx="85103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bg1">
                    <a:lumMod val="50000"/>
                  </a:schemeClr>
                </a:solidFill>
                <a:latin typeface="Calibri Light"/>
                <a:cs typeface="Calibri Light"/>
              </a:rPr>
              <a:t>Eco-friendly Phones</a:t>
            </a:r>
          </a:p>
        </p:txBody>
      </p:sp>
      <p:sp>
        <p:nvSpPr>
          <p:cNvPr id="95" name="TextBox 94">
            <a:extLst>
              <a:ext uri="{FF2B5EF4-FFF2-40B4-BE49-F238E27FC236}">
                <a16:creationId xmlns:a16="http://schemas.microsoft.com/office/drawing/2014/main" id="{FF846649-1451-4745-98E3-E6A66B66978A}"/>
              </a:ext>
            </a:extLst>
          </p:cNvPr>
          <p:cNvSpPr txBox="1"/>
          <p:nvPr/>
        </p:nvSpPr>
        <p:spPr>
          <a:xfrm>
            <a:off x="5124781" y="6557620"/>
            <a:ext cx="102565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lumMod val="50000"/>
                  </a:schemeClr>
                </a:solidFill>
                <a:latin typeface="Calibri Light"/>
                <a:cs typeface="Calibri Light"/>
              </a:rPr>
              <a:t>Store Expansion</a:t>
            </a:r>
          </a:p>
        </p:txBody>
      </p:sp>
      <p:sp>
        <p:nvSpPr>
          <p:cNvPr id="85" name="Oval 84">
            <a:extLst>
              <a:ext uri="{FF2B5EF4-FFF2-40B4-BE49-F238E27FC236}">
                <a16:creationId xmlns:a16="http://schemas.microsoft.com/office/drawing/2014/main" id="{310F7AF4-E137-4E36-BE65-74F6647085B8}"/>
              </a:ext>
            </a:extLst>
          </p:cNvPr>
          <p:cNvSpPr/>
          <p:nvPr/>
        </p:nvSpPr>
        <p:spPr>
          <a:xfrm>
            <a:off x="7129959" y="6473873"/>
            <a:ext cx="131700" cy="134345"/>
          </a:xfrm>
          <a:prstGeom prst="ellipse">
            <a:avLst/>
          </a:prstGeom>
          <a:solidFill>
            <a:schemeClr val="tx1"/>
          </a:solidFill>
          <a:ln>
            <a:solidFill>
              <a:srgbClr val="AB5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0A60908C-EDEA-4881-80AB-37B2DBFB3F4D}"/>
              </a:ext>
            </a:extLst>
          </p:cNvPr>
          <p:cNvSpPr txBox="1"/>
          <p:nvPr/>
        </p:nvSpPr>
        <p:spPr>
          <a:xfrm>
            <a:off x="340285" y="34153"/>
            <a:ext cx="11486981" cy="830997"/>
          </a:xfrm>
          <a:prstGeom prst="rect">
            <a:avLst/>
          </a:prstGeom>
          <a:noFill/>
        </p:spPr>
        <p:txBody>
          <a:bodyPr wrap="square" lIns="91440" tIns="45720" rIns="91440" bIns="45720" rtlCol="0" anchor="t">
            <a:spAutoFit/>
          </a:bodyPr>
          <a:lstStyle/>
          <a:p>
            <a:r>
              <a:rPr lang="en-US" sz="2400" b="1">
                <a:latin typeface="+mj-lt"/>
              </a:rPr>
              <a:t>N</a:t>
            </a:r>
            <a:r>
              <a:rPr lang="en-US" sz="2400">
                <a:latin typeface="+mj-lt"/>
              </a:rPr>
              <a:t>ew Ecosystem with Strengthened Aftercare: Further expand Xiaomi’s ecosystem by offering aftercare warranty subscription </a:t>
            </a:r>
            <a:endParaRPr lang="en-US" sz="2400">
              <a:latin typeface="+mj-lt"/>
              <a:cs typeface="Calibri Light"/>
            </a:endParaRPr>
          </a:p>
        </p:txBody>
      </p:sp>
      <p:sp>
        <p:nvSpPr>
          <p:cNvPr id="3" name="TextBox 2">
            <a:extLst>
              <a:ext uri="{FF2B5EF4-FFF2-40B4-BE49-F238E27FC236}">
                <a16:creationId xmlns:a16="http://schemas.microsoft.com/office/drawing/2014/main" id="{5707718D-413B-4080-A229-254002B45992}"/>
              </a:ext>
            </a:extLst>
          </p:cNvPr>
          <p:cNvSpPr txBox="1"/>
          <p:nvPr/>
        </p:nvSpPr>
        <p:spPr>
          <a:xfrm>
            <a:off x="107261" y="6567011"/>
            <a:ext cx="8885254" cy="246221"/>
          </a:xfrm>
          <a:prstGeom prst="rect">
            <a:avLst/>
          </a:prstGeom>
          <a:noFill/>
        </p:spPr>
        <p:txBody>
          <a:bodyPr wrap="square" lIns="91440" tIns="45720" rIns="91440" bIns="45720" rtlCol="0" anchor="t">
            <a:spAutoFit/>
          </a:bodyPr>
          <a:lstStyle/>
          <a:p>
            <a:r>
              <a:rPr lang="en-US" sz="1000" i="1">
                <a:latin typeface="+mj-lt"/>
              </a:rPr>
              <a:t>Sources: Statista, State Council of China, Mulberry</a:t>
            </a:r>
            <a:endParaRPr lang="en-US" sz="1000" i="1">
              <a:latin typeface="+mj-lt"/>
              <a:cs typeface="Calibri Light"/>
            </a:endParaRPr>
          </a:p>
        </p:txBody>
      </p:sp>
      <p:pic>
        <p:nvPicPr>
          <p:cNvPr id="8" name="Picture 8" descr="Logo&#10;&#10;Description automatically generated">
            <a:extLst>
              <a:ext uri="{FF2B5EF4-FFF2-40B4-BE49-F238E27FC236}">
                <a16:creationId xmlns:a16="http://schemas.microsoft.com/office/drawing/2014/main" id="{F8AF74E4-3DDC-4C0C-B90A-7AAD8809A061}"/>
              </a:ext>
            </a:extLst>
          </p:cNvPr>
          <p:cNvPicPr>
            <a:picLocks noChangeAspect="1"/>
          </p:cNvPicPr>
          <p:nvPr/>
        </p:nvPicPr>
        <p:blipFill>
          <a:blip r:embed="rId24"/>
          <a:stretch>
            <a:fillRect/>
          </a:stretch>
        </p:blipFill>
        <p:spPr>
          <a:xfrm>
            <a:off x="344302" y="5105236"/>
            <a:ext cx="641266" cy="650726"/>
          </a:xfrm>
          <a:prstGeom prst="rect">
            <a:avLst/>
          </a:prstGeom>
        </p:spPr>
      </p:pic>
    </p:spTree>
    <p:extLst>
      <p:ext uri="{BB962C8B-B14F-4D97-AF65-F5344CB8AC3E}">
        <p14:creationId xmlns:p14="http://schemas.microsoft.com/office/powerpoint/2010/main" val="3154239088"/>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212708C13ED4FA4EC6A9C6C2AF4A5" ma:contentTypeVersion="4" ma:contentTypeDescription="Create a new document." ma:contentTypeScope="" ma:versionID="9a5e0bea24fe295e11e28c2b0f642a17">
  <xsd:schema xmlns:xsd="http://www.w3.org/2001/XMLSchema" xmlns:xs="http://www.w3.org/2001/XMLSchema" xmlns:p="http://schemas.microsoft.com/office/2006/metadata/properties" xmlns:ns2="e40c9229-6c76-4174-ae40-aefdf2961ff1" targetNamespace="http://schemas.microsoft.com/office/2006/metadata/properties" ma:root="true" ma:fieldsID="e1c91cde53f6784b85e5ef0242688039" ns2:_="">
    <xsd:import namespace="e40c9229-6c76-4174-ae40-aefdf2961ff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c9229-6c76-4174-ae40-aefdf2961f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E1E67C-08BF-4669-A96D-7AAD89B500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0c9229-6c76-4174-ae40-aefdf2961f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49CD89-B2AE-44D3-83F0-A5E461FD267C}">
  <ds:schemaRefs>
    <ds:schemaRef ds:uri="http://schemas.microsoft.com/sharepoint/v3/contenttype/forms"/>
  </ds:schemaRefs>
</ds:datastoreItem>
</file>

<file path=customXml/itemProps3.xml><?xml version="1.0" encoding="utf-8"?>
<ds:datastoreItem xmlns:ds="http://schemas.openxmlformats.org/officeDocument/2006/customXml" ds:itemID="{2DBC8763-94A3-42C7-9610-39997979DC45}">
  <ds:schemaRefs>
    <ds:schemaRef ds:uri="http://schemas.microsoft.com/office/2006/metadata/properties"/>
    <ds:schemaRef ds:uri="http://purl.org/dc/terms/"/>
    <ds:schemaRef ds:uri="http://purl.org/dc/dcmitype/"/>
    <ds:schemaRef ds:uri="http://schemas.microsoft.com/office/2006/documentManagement/types"/>
    <ds:schemaRef ds:uri="http://purl.org/dc/elements/1.1/"/>
    <ds:schemaRef ds:uri="http://schemas.openxmlformats.org/package/2006/metadata/core-properties"/>
    <ds:schemaRef ds:uri="e40c9229-6c76-4174-ae40-aefdf2961ff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3195</Words>
  <Application>Microsoft Office PowerPoint</Application>
  <PresentationFormat>Widescreen</PresentationFormat>
  <Paragraphs>321</Paragraphs>
  <Slides>16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ACADEMY ENGRAVED LET PLAIN:1.0</vt:lpstr>
      <vt:lpstr>Arial</vt:lpstr>
      <vt:lpstr>Biko</vt:lpstr>
      <vt:lpstr>Calibri</vt:lpstr>
      <vt:lpstr>Calibri Light</vt:lpstr>
      <vt:lpstr>Centaur</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 Lek Chong</cp:lastModifiedBy>
  <cp:revision>2</cp:revision>
  <dcterms:created xsi:type="dcterms:W3CDTF">2022-02-01T15:27:49Z</dcterms:created>
  <dcterms:modified xsi:type="dcterms:W3CDTF">2023-11-11T10:35:19Z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0x010100A8C212708C13ED4FA4EC6A9C6C2AF4A5</vt:lpwstr>
  </property>
</Properties>
</file>